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5" r:id="rId3"/>
    <p:sldId id="268" r:id="rId4"/>
    <p:sldId id="269" r:id="rId5"/>
    <p:sldId id="266" r:id="rId6"/>
    <p:sldId id="258" r:id="rId7"/>
    <p:sldId id="259" r:id="rId8"/>
    <p:sldId id="260" r:id="rId9"/>
    <p:sldId id="270" r:id="rId10"/>
    <p:sldId id="271" r:id="rId11"/>
    <p:sldId id="280" r:id="rId12"/>
    <p:sldId id="272" r:id="rId13"/>
    <p:sldId id="273" r:id="rId14"/>
    <p:sldId id="284" r:id="rId15"/>
    <p:sldId id="274" r:id="rId16"/>
    <p:sldId id="286" r:id="rId17"/>
    <p:sldId id="282" r:id="rId18"/>
    <p:sldId id="275" r:id="rId19"/>
    <p:sldId id="285" r:id="rId20"/>
    <p:sldId id="276" r:id="rId21"/>
    <p:sldId id="261" r:id="rId22"/>
    <p:sldId id="263" r:id="rId23"/>
    <p:sldId id="267"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3" d="100"/>
          <a:sy n="63" d="100"/>
        </p:scale>
        <p:origin x="1056" y="5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a:t>Click to edit Master title style</a:t>
            </a:r>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0ED43110-35E7-43D9-9D9C-9AEFD7D066B9}" type="datetimeFigureOut">
              <a:rPr lang="en-US" smtClean="0"/>
              <a:t>8/18/2018</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E65080EC-5B69-4957-8153-3BB23F82B778}"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ED43110-35E7-43D9-9D9C-9AEFD7D066B9}" type="datetimeFigureOut">
              <a:rPr lang="en-US" smtClean="0"/>
              <a:t>8/18/2018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5080EC-5B69-4957-8153-3BB23F82B77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p>
            <a:r>
              <a:rPr kumimoji="0" lang="en-US"/>
              <a:t>Click to edit Master title style</a:t>
            </a:r>
          </a:p>
        </p:txBody>
      </p:sp>
      <p:sp>
        <p:nvSpPr>
          <p:cNvPr id="3" name="Vertical Text Placeholder 2"/>
          <p:cNvSpPr>
            <a:spLocks noGrp="1"/>
          </p:cNvSpPr>
          <p:nvPr>
            <p:ph type="body" orient="vert" idx="1"/>
          </p:nvPr>
        </p:nvSpPr>
        <p:spPr>
          <a:xfrm>
            <a:off x="457200" y="274642"/>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p>
            <a:fld id="{0ED43110-35E7-43D9-9D9C-9AEFD7D066B9}" type="datetimeFigureOut">
              <a:rPr lang="en-US" smtClean="0"/>
              <a:t>8/18/2018</a:t>
            </a:fld>
            <a:endParaRPr lang="en-US"/>
          </a:p>
        </p:txBody>
      </p:sp>
      <p:sp>
        <p:nvSpPr>
          <p:cNvPr id="5" name="Footer Placeholder 4"/>
          <p:cNvSpPr>
            <a:spLocks noGrp="1"/>
          </p:cNvSpPr>
          <p:nvPr>
            <p:ph type="ftr" sz="quarter" idx="11"/>
          </p:nvPr>
        </p:nvSpPr>
        <p:spPr>
          <a:xfrm>
            <a:off x="457200" y="6556248"/>
            <a:ext cx="3657600" cy="228600"/>
          </a:xfrm>
        </p:spPr>
        <p:txBody>
          <a:bodyPr/>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E65080EC-5B69-4957-8153-3BB23F82B77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ED43110-35E7-43D9-9D9C-9AEFD7D066B9}" type="datetimeFigureOut">
              <a:rPr lang="en-US" smtClean="0"/>
              <a:t>8/18/2018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5080EC-5B69-4957-8153-3BB23F82B77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a:t>Click to edit Master title style</a:t>
            </a:r>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0ED43110-35E7-43D9-9D9C-9AEFD7D066B9}" type="datetimeFigureOut">
              <a:rPr lang="en-US" smtClean="0"/>
              <a:t>8/18/2018</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p>
            <a:fld id="{E65080EC-5B69-4957-8153-3BB23F82B778}"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0ED43110-35E7-43D9-9D9C-9AEFD7D066B9}" type="datetimeFigureOut">
              <a:rPr lang="en-US" smtClean="0"/>
              <a:t>8/18/2018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5080EC-5B69-4957-8153-3BB23F82B77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0ED43110-35E7-43D9-9D9C-9AEFD7D066B9}" type="datetimeFigureOut">
              <a:rPr lang="en-US" smtClean="0"/>
              <a:t>8/18/2018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65080EC-5B69-4957-8153-3BB23F82B77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0ED43110-35E7-43D9-9D9C-9AEFD7D066B9}" type="datetimeFigureOut">
              <a:rPr lang="en-US" smtClean="0"/>
              <a:t>8/18/2018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65080EC-5B69-4957-8153-3BB23F82B77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0ED43110-35E7-43D9-9D9C-9AEFD7D066B9}" type="datetimeFigureOut">
              <a:rPr lang="en-US" smtClean="0"/>
              <a:t>8/18/2018</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p>
            <a:fld id="{E65080EC-5B69-4957-8153-3BB23F82B77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a:t>Click to edit Master title style</a:t>
            </a:r>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0ED43110-35E7-43D9-9D9C-9AEFD7D066B9}" type="datetimeFigureOut">
              <a:rPr lang="en-US" smtClean="0"/>
              <a:t>8/18/2018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5080EC-5B69-4957-8153-3BB23F82B77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a:t>Click to edit Master text styles</a:t>
            </a:r>
          </a:p>
        </p:txBody>
      </p:sp>
      <p:sp>
        <p:nvSpPr>
          <p:cNvPr id="5" name="Date Placeholder 4"/>
          <p:cNvSpPr>
            <a:spLocks noGrp="1"/>
          </p:cNvSpPr>
          <p:nvPr>
            <p:ph type="dt" sz="half" idx="10"/>
          </p:nvPr>
        </p:nvSpPr>
        <p:spPr/>
        <p:txBody>
          <a:bodyPr/>
          <a:lstStyle/>
          <a:p>
            <a:fld id="{0ED43110-35E7-43D9-9D9C-9AEFD7D066B9}" type="datetimeFigureOut">
              <a:rPr lang="en-US" smtClean="0"/>
              <a:t>8/18/2018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5080EC-5B69-4957-8153-3BB23F82B778}" type="slidenum">
              <a:rPr lang="en-US" smtClean="0"/>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p>
            <a:r>
              <a:rPr kumimoji="0" lang="en-US"/>
              <a:t>Click to edit Master title style</a:t>
            </a:r>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0ED43110-35E7-43D9-9D9C-9AEFD7D066B9}" type="datetimeFigureOut">
              <a:rPr lang="en-US" smtClean="0"/>
              <a:t>8/18/2018</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E65080EC-5B69-4957-8153-3BB23F82B77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743200" y="2286000"/>
            <a:ext cx="6248400" cy="2868168"/>
          </a:xfrm>
        </p:spPr>
        <p:txBody>
          <a:bodyPr/>
          <a:lstStyle/>
          <a:p>
            <a:pPr algn="ctr">
              <a:lnSpc>
                <a:spcPct val="150000"/>
              </a:lnSpc>
            </a:pPr>
            <a:br>
              <a:rPr lang="en-US" sz="6000">
                <a:latin typeface="Arial" pitchFamily="34" charset="0"/>
                <a:cs typeface="Arial" pitchFamily="34" charset="0"/>
              </a:rPr>
            </a:br>
            <a:br>
              <a:rPr lang="en-US" sz="6000">
                <a:latin typeface="Arial" pitchFamily="34" charset="0"/>
                <a:cs typeface="Arial" pitchFamily="34" charset="0"/>
              </a:rPr>
            </a:br>
            <a:r>
              <a:rPr lang="en-US" sz="6000">
                <a:latin typeface="Arial" pitchFamily="34" charset="0"/>
                <a:cs typeface="Arial" pitchFamily="34" charset="0"/>
              </a:rPr>
              <a:t>SÁT SANH</a:t>
            </a:r>
            <a:br>
              <a:rPr lang="en-US" sz="6000">
                <a:latin typeface="Arial" pitchFamily="34" charset="0"/>
                <a:cs typeface="Arial" pitchFamily="34" charset="0"/>
              </a:rPr>
            </a:br>
            <a:r>
              <a:rPr lang="en-US" sz="6000">
                <a:latin typeface="Arial" pitchFamily="34" charset="0"/>
                <a:cs typeface="Arial" pitchFamily="34" charset="0"/>
              </a:rPr>
              <a:t> VÀ </a:t>
            </a:r>
            <a:br>
              <a:rPr lang="en-US" sz="6000">
                <a:latin typeface="Arial" pitchFamily="34" charset="0"/>
                <a:cs typeface="Arial" pitchFamily="34" charset="0"/>
              </a:rPr>
            </a:br>
            <a:r>
              <a:rPr lang="en-US" sz="6000">
                <a:latin typeface="Arial" pitchFamily="34" charset="0"/>
                <a:cs typeface="Arial" pitchFamily="34" charset="0"/>
              </a:rPr>
              <a:t>PHÓNG SANH</a:t>
            </a:r>
          </a:p>
        </p:txBody>
      </p:sp>
    </p:spTree>
    <p:extLst>
      <p:ext uri="{BB962C8B-B14F-4D97-AF65-F5344CB8AC3E}">
        <p14:creationId xmlns:p14="http://schemas.microsoft.com/office/powerpoint/2010/main" val="24155127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8153400" cy="685800"/>
          </a:xfrm>
        </p:spPr>
        <p:txBody>
          <a:bodyPr>
            <a:noAutofit/>
          </a:bodyPr>
          <a:lstStyle/>
          <a:p>
            <a:br>
              <a:rPr lang="en-US" sz="2400"/>
            </a:br>
            <a:endParaRPr lang="en-US" sz="2400"/>
          </a:p>
        </p:txBody>
      </p:sp>
      <p:sp>
        <p:nvSpPr>
          <p:cNvPr id="3" name="Content Placeholder 2"/>
          <p:cNvSpPr>
            <a:spLocks noGrp="1"/>
          </p:cNvSpPr>
          <p:nvPr>
            <p:ph idx="1"/>
          </p:nvPr>
        </p:nvSpPr>
        <p:spPr>
          <a:xfrm>
            <a:off x="13855" y="762000"/>
            <a:ext cx="8153400" cy="6096000"/>
          </a:xfrm>
        </p:spPr>
        <p:txBody>
          <a:bodyPr>
            <a:noAutofit/>
          </a:bodyPr>
          <a:lstStyle/>
          <a:p>
            <a:pPr marL="0" indent="0" algn="just">
              <a:lnSpc>
                <a:spcPct val="120000"/>
              </a:lnSpc>
              <a:buNone/>
            </a:pPr>
            <a:r>
              <a:rPr lang="en-US" sz="1800" b="1">
                <a:solidFill>
                  <a:srgbClr val="C00000"/>
                </a:solidFill>
                <a:latin typeface="Arial" pitchFamily="34" charset="0"/>
                <a:cs typeface="Arial" pitchFamily="34" charset="0"/>
              </a:rPr>
              <a:t>2. Với người đau ốm bệnh khổ nên làm thế nào? (1)</a:t>
            </a:r>
          </a:p>
          <a:p>
            <a:pPr marL="0" indent="0" algn="just">
              <a:lnSpc>
                <a:spcPct val="120000"/>
              </a:lnSpc>
              <a:buNone/>
            </a:pPr>
            <a:r>
              <a:rPr lang="en-US" sz="1800">
                <a:latin typeface="Arial" pitchFamily="34" charset="0"/>
                <a:cs typeface="Arial" pitchFamily="34" charset="0"/>
              </a:rPr>
              <a:t>"Lại nữa, này Phổ Quảng! </a:t>
            </a:r>
          </a:p>
          <a:p>
            <a:pPr algn="just">
              <a:lnSpc>
                <a:spcPct val="120000"/>
              </a:lnSpc>
            </a:pPr>
            <a:r>
              <a:rPr lang="en-US" sz="1800">
                <a:latin typeface="Arial" pitchFamily="34" charset="0"/>
                <a:cs typeface="Arial" pitchFamily="34" charset="0"/>
              </a:rPr>
              <a:t>Nếu trong đời sau có người nam hay người nữ nào nằm liệt mãi trên giường gối, cầu sống hay cầu chết đều không được, </a:t>
            </a:r>
          </a:p>
          <a:p>
            <a:pPr algn="just">
              <a:lnSpc>
                <a:spcPct val="120000"/>
              </a:lnSpc>
            </a:pPr>
            <a:r>
              <a:rPr lang="en-US" sz="1800">
                <a:latin typeface="Arial" pitchFamily="34" charset="0"/>
                <a:cs typeface="Arial" pitchFamily="34" charset="0"/>
              </a:rPr>
              <a:t>Hoặc đêm mộng thấy ác quỷ cho đến kẻ thân thích trong nhà, hoặc đi trên đường hiểm, hoặc nhiều lần bị bóng đè, hoặc cùng quỷ thần dạo chơi..."</a:t>
            </a:r>
          </a:p>
          <a:p>
            <a:pPr algn="just">
              <a:lnSpc>
                <a:spcPct val="120000"/>
              </a:lnSpc>
            </a:pPr>
            <a:r>
              <a:rPr lang="en-US" sz="1800">
                <a:latin typeface="Arial" pitchFamily="34" charset="0"/>
                <a:cs typeface="Arial" pitchFamily="34" charset="0"/>
              </a:rPr>
              <a:t>"Trải qua nhiều ngày nhiều tháng nhiều năm, trở nên gầy mòn, lao sái; trong giấc ngủ kêu gào khổ sở, thảm thiết không vui. </a:t>
            </a:r>
          </a:p>
          <a:p>
            <a:pPr marL="0" indent="0" algn="just">
              <a:lnSpc>
                <a:spcPct val="120000"/>
              </a:lnSpc>
              <a:buNone/>
            </a:pPr>
            <a:r>
              <a:rPr lang="en-US" sz="1800" i="1">
                <a:solidFill>
                  <a:srgbClr val="0000FF"/>
                </a:solidFill>
                <a:latin typeface="Arial" pitchFamily="34" charset="0"/>
                <a:cs typeface="Arial" pitchFamily="34" charset="0"/>
              </a:rPr>
              <a:t>Nguyên nhân:</a:t>
            </a:r>
          </a:p>
          <a:p>
            <a:pPr algn="just">
              <a:lnSpc>
                <a:spcPct val="120000"/>
              </a:lnSpc>
            </a:pPr>
            <a:r>
              <a:rPr lang="en-US" sz="1800">
                <a:latin typeface="Arial" pitchFamily="34" charset="0"/>
                <a:cs typeface="Arial" pitchFamily="34" charset="0"/>
              </a:rPr>
              <a:t>Ðây đều là do nơi nghiệp đạo còn đang luận đối, chưa quyết định là nhẹ hay nặng, nên hoặc là khó chết, hoặc là khó lành.</a:t>
            </a:r>
          </a:p>
          <a:p>
            <a:pPr algn="just">
              <a:lnSpc>
                <a:spcPct val="120000"/>
              </a:lnSpc>
            </a:pPr>
            <a:r>
              <a:rPr lang="en-US" sz="1800">
                <a:latin typeface="Arial" pitchFamily="34" charset="0"/>
                <a:cs typeface="Arial" pitchFamily="34" charset="0"/>
              </a:rPr>
              <a:t>Mắt phàm tục của kẻ nam, người nữ không thể biện rõ việc đó,</a:t>
            </a:r>
          </a:p>
          <a:p>
            <a:pPr marL="0" indent="0" algn="just">
              <a:lnSpc>
                <a:spcPct val="120000"/>
              </a:lnSpc>
              <a:buNone/>
            </a:pPr>
            <a:r>
              <a:rPr lang="en-US" sz="1800" i="1">
                <a:solidFill>
                  <a:srgbClr val="0000FF"/>
                </a:solidFill>
                <a:latin typeface="Arial" pitchFamily="34" charset="0"/>
                <a:cs typeface="Arial" pitchFamily="34" charset="0"/>
              </a:rPr>
              <a:t>Cách chữa trị:</a:t>
            </a:r>
          </a:p>
          <a:p>
            <a:pPr marL="0" indent="0" algn="just">
              <a:lnSpc>
                <a:spcPct val="120000"/>
              </a:lnSpc>
              <a:buNone/>
            </a:pPr>
            <a:r>
              <a:rPr lang="en-US" sz="1800">
                <a:latin typeface="Arial" pitchFamily="34" charset="0"/>
                <a:cs typeface="Arial" pitchFamily="34" charset="0"/>
              </a:rPr>
              <a:t>Chỉ nên </a:t>
            </a:r>
          </a:p>
          <a:p>
            <a:pPr algn="just">
              <a:lnSpc>
                <a:spcPct val="120000"/>
              </a:lnSpc>
            </a:pPr>
            <a:r>
              <a:rPr lang="en-US" sz="1800">
                <a:latin typeface="Arial" pitchFamily="34" charset="0"/>
                <a:cs typeface="Arial" pitchFamily="34" charset="0"/>
              </a:rPr>
              <a:t>(1) đối trước tượng của chư Phật, chư Bồ Tát, lớn tiếng đọc tụng Kinh này một biến; </a:t>
            </a:r>
          </a:p>
          <a:p>
            <a:pPr algn="just">
              <a:lnSpc>
                <a:spcPct val="120000"/>
              </a:lnSpc>
            </a:pPr>
            <a:endParaRPr lang="en-US" sz="1800">
              <a:latin typeface="Arial" pitchFamily="34" charset="0"/>
              <a:cs typeface="Arial" pitchFamily="34" charset="0"/>
            </a:endParaRPr>
          </a:p>
        </p:txBody>
      </p:sp>
      <p:sp>
        <p:nvSpPr>
          <p:cNvPr id="4" name="Title 1"/>
          <p:cNvSpPr txBox="1">
            <a:spLocks/>
          </p:cNvSpPr>
          <p:nvPr/>
        </p:nvSpPr>
        <p:spPr>
          <a:xfrm>
            <a:off x="13855" y="34636"/>
            <a:ext cx="8153400" cy="609600"/>
          </a:xfrm>
          <a:prstGeom prst="rect">
            <a:avLst/>
          </a:prstGeom>
        </p:spPr>
        <p:txBody>
          <a:bodyPr vert="horz" lIns="45720" tIns="0" rIns="45720" bIns="0" anchor="b" anchorCtr="0">
            <a:normAutofit fontScale="97500"/>
          </a:bodyPr>
          <a:lst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a:lstStyle>
          <a:p>
            <a:pPr algn="ctr">
              <a:lnSpc>
                <a:spcPct val="150000"/>
              </a:lnSpc>
            </a:pPr>
            <a:r>
              <a:rPr lang="en-US" sz="2800">
                <a:solidFill>
                  <a:srgbClr val="00B0F0"/>
                </a:solidFill>
              </a:rPr>
              <a:t>trích: Kinh Địa tạng bồ tát bổn nguyện</a:t>
            </a:r>
          </a:p>
        </p:txBody>
      </p:sp>
    </p:spTree>
    <p:extLst>
      <p:ext uri="{BB962C8B-B14F-4D97-AF65-F5344CB8AC3E}">
        <p14:creationId xmlns:p14="http://schemas.microsoft.com/office/powerpoint/2010/main" val="5412109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8153400" cy="685800"/>
          </a:xfrm>
        </p:spPr>
        <p:txBody>
          <a:bodyPr>
            <a:noAutofit/>
          </a:bodyPr>
          <a:lstStyle/>
          <a:p>
            <a:br>
              <a:rPr lang="en-US" sz="2400"/>
            </a:br>
            <a:endParaRPr lang="en-US" sz="2400"/>
          </a:p>
        </p:txBody>
      </p:sp>
      <p:sp>
        <p:nvSpPr>
          <p:cNvPr id="3" name="Content Placeholder 2"/>
          <p:cNvSpPr>
            <a:spLocks noGrp="1"/>
          </p:cNvSpPr>
          <p:nvPr>
            <p:ph idx="1"/>
          </p:nvPr>
        </p:nvSpPr>
        <p:spPr>
          <a:xfrm>
            <a:off x="13855" y="762000"/>
            <a:ext cx="8153400" cy="6096000"/>
          </a:xfrm>
        </p:spPr>
        <p:txBody>
          <a:bodyPr>
            <a:noAutofit/>
          </a:bodyPr>
          <a:lstStyle/>
          <a:p>
            <a:pPr marL="0" indent="0" algn="just">
              <a:spcAft>
                <a:spcPts val="600"/>
              </a:spcAft>
              <a:buNone/>
            </a:pPr>
            <a:r>
              <a:rPr lang="en-US" sz="1800" b="1">
                <a:solidFill>
                  <a:srgbClr val="C00000"/>
                </a:solidFill>
                <a:latin typeface="Arial" pitchFamily="34" charset="0"/>
                <a:cs typeface="Arial" pitchFamily="34" charset="0"/>
              </a:rPr>
              <a:t>2. Với người đau ốm bệnh khổ nên làm thế nào? (2)</a:t>
            </a:r>
          </a:p>
          <a:p>
            <a:pPr marL="0" indent="0" algn="just">
              <a:spcAft>
                <a:spcPts val="600"/>
              </a:spcAft>
              <a:buNone/>
            </a:pPr>
            <a:r>
              <a:rPr lang="en-US" sz="1800" b="1" i="1">
                <a:solidFill>
                  <a:srgbClr val="0000FF"/>
                </a:solidFill>
                <a:latin typeface="Arial" pitchFamily="34" charset="0"/>
                <a:cs typeface="Arial" pitchFamily="34" charset="0"/>
              </a:rPr>
              <a:t>Cách chữa trị:</a:t>
            </a:r>
          </a:p>
          <a:p>
            <a:pPr marL="0" indent="0" algn="just">
              <a:spcAft>
                <a:spcPts val="600"/>
              </a:spcAft>
              <a:buNone/>
            </a:pPr>
            <a:r>
              <a:rPr lang="en-US" sz="1800">
                <a:latin typeface="Arial" pitchFamily="34" charset="0"/>
                <a:cs typeface="Arial" pitchFamily="34" charset="0"/>
              </a:rPr>
              <a:t>Chỉ nên </a:t>
            </a:r>
          </a:p>
          <a:p>
            <a:pPr algn="just">
              <a:spcAft>
                <a:spcPts val="600"/>
              </a:spcAft>
            </a:pPr>
            <a:r>
              <a:rPr lang="en-US" sz="1800">
                <a:latin typeface="Arial" pitchFamily="34" charset="0"/>
                <a:cs typeface="Arial" pitchFamily="34" charset="0"/>
              </a:rPr>
              <a:t>(2) hoặc lấy những vật ưa thích của người bệnh như y phục, đồ quý báu, nhà cửa, ruộng vườn..., đối trước người bệnh mà lớn tiếng xướng rằng:</a:t>
            </a:r>
          </a:p>
          <a:p>
            <a:pPr lvl="1" algn="just">
              <a:spcBef>
                <a:spcPts val="600"/>
              </a:spcBef>
              <a:spcAft>
                <a:spcPts val="600"/>
              </a:spcAft>
            </a:pPr>
            <a:r>
              <a:rPr lang="en-US" sz="1800" i="1">
                <a:solidFill>
                  <a:srgbClr val="7030A0"/>
                </a:solidFill>
                <a:latin typeface="Arial" pitchFamily="34" charset="0"/>
                <a:cs typeface="Arial" pitchFamily="34" charset="0"/>
              </a:rPr>
              <a:t>‘Chúng con, tên đó họ đó, xin vì người bệnh này mà đối trước kinh, tượng, thí xả những vật này để hoặc cúng dường kinh tượng, hoặc tạo hình tượng của Phật, Bồ Tát, hoặc xây dựng chùa tháp, hoặc sắm đèn dầu thắp cúng, hoặc cúng vào Thường Trụ.’</a:t>
            </a:r>
          </a:p>
          <a:p>
            <a:pPr lvl="1" algn="just">
              <a:spcBef>
                <a:spcPts val="600"/>
              </a:spcBef>
              <a:spcAft>
                <a:spcPts val="600"/>
              </a:spcAft>
            </a:pPr>
            <a:r>
              <a:rPr lang="en-US" sz="1800" i="1">
                <a:solidFill>
                  <a:srgbClr val="7030A0"/>
                </a:solidFill>
                <a:latin typeface="Arial" pitchFamily="34" charset="0"/>
                <a:cs typeface="Arial" pitchFamily="34" charset="0"/>
              </a:rPr>
              <a:t>Xướng lên như vậy ba lần để cho người bệnh được nghe biết.</a:t>
            </a:r>
          </a:p>
          <a:p>
            <a:pPr marL="0" indent="0" algn="just">
              <a:spcAft>
                <a:spcPts val="600"/>
              </a:spcAft>
              <a:buNone/>
            </a:pPr>
            <a:r>
              <a:rPr lang="en-US" sz="1800" b="1" i="1">
                <a:solidFill>
                  <a:srgbClr val="0000FF"/>
                </a:solidFill>
                <a:latin typeface="Arial" pitchFamily="34" charset="0"/>
                <a:cs typeface="Arial" pitchFamily="34" charset="0"/>
              </a:rPr>
              <a:t>Hiệu quả:</a:t>
            </a:r>
          </a:p>
          <a:p>
            <a:pPr algn="just">
              <a:spcAft>
                <a:spcPts val="600"/>
              </a:spcAft>
            </a:pPr>
            <a:r>
              <a:rPr lang="en-US" sz="1800">
                <a:latin typeface="Arial" pitchFamily="34" charset="0"/>
                <a:cs typeface="Arial" pitchFamily="34" charset="0"/>
              </a:rPr>
              <a:t>Giả sử các thức của người bệnh đã phân tán, đến hơi thở đã dứt, thì hoặc một ngày, hai ngày, ba ngày, bốn ngày, cho đến bảy ngày, cứ lớn tiếng xướng bạch như trên và lớn tiếng tụng Kinh này. </a:t>
            </a:r>
          </a:p>
          <a:p>
            <a:pPr algn="just">
              <a:spcAft>
                <a:spcPts val="600"/>
              </a:spcAft>
            </a:pPr>
            <a:r>
              <a:rPr lang="en-US" sz="1800">
                <a:latin typeface="Arial" pitchFamily="34" charset="0"/>
                <a:cs typeface="Arial" pitchFamily="34" charset="0"/>
              </a:rPr>
              <a:t>Sau khi người bệnh đó mạng chung, thời dẫu cho từ trước có tội nặng, thậm chí năm tội Vô Gián, cũng được thoát khỏi hẳn, thọ sanh nơi nào cũng thường nhớ biết việc đời trước.</a:t>
            </a:r>
          </a:p>
          <a:p>
            <a:pPr algn="just">
              <a:spcAft>
                <a:spcPts val="600"/>
              </a:spcAft>
            </a:pPr>
            <a:endParaRPr lang="en-US" sz="1800">
              <a:latin typeface="Arial" pitchFamily="34" charset="0"/>
              <a:cs typeface="Arial" pitchFamily="34" charset="0"/>
            </a:endParaRPr>
          </a:p>
        </p:txBody>
      </p:sp>
      <p:sp>
        <p:nvSpPr>
          <p:cNvPr id="4" name="Title 1"/>
          <p:cNvSpPr txBox="1">
            <a:spLocks/>
          </p:cNvSpPr>
          <p:nvPr/>
        </p:nvSpPr>
        <p:spPr>
          <a:xfrm>
            <a:off x="13855" y="34636"/>
            <a:ext cx="8153400" cy="609600"/>
          </a:xfrm>
          <a:prstGeom prst="rect">
            <a:avLst/>
          </a:prstGeom>
        </p:spPr>
        <p:txBody>
          <a:bodyPr vert="horz" lIns="45720" tIns="0" rIns="45720" bIns="0" anchor="b" anchorCtr="0">
            <a:normAutofit fontScale="97500"/>
          </a:bodyPr>
          <a:lst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a:lstStyle>
          <a:p>
            <a:pPr algn="ctr">
              <a:lnSpc>
                <a:spcPct val="150000"/>
              </a:lnSpc>
            </a:pPr>
            <a:r>
              <a:rPr lang="en-US" sz="2800">
                <a:solidFill>
                  <a:srgbClr val="00B0F0"/>
                </a:solidFill>
              </a:rPr>
              <a:t>trích: Kinh Địa tạng bồ tát bổn nguyện</a:t>
            </a:r>
          </a:p>
        </p:txBody>
      </p:sp>
    </p:spTree>
    <p:extLst>
      <p:ext uri="{BB962C8B-B14F-4D97-AF65-F5344CB8AC3E}">
        <p14:creationId xmlns:p14="http://schemas.microsoft.com/office/powerpoint/2010/main" val="21678855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762000"/>
            <a:ext cx="8167255" cy="6096000"/>
          </a:xfrm>
        </p:spPr>
        <p:txBody>
          <a:bodyPr>
            <a:noAutofit/>
          </a:bodyPr>
          <a:lstStyle/>
          <a:p>
            <a:pPr marL="0" indent="0" algn="just">
              <a:lnSpc>
                <a:spcPct val="90000"/>
              </a:lnSpc>
              <a:spcBef>
                <a:spcPts val="300"/>
              </a:spcBef>
              <a:spcAft>
                <a:spcPts val="400"/>
              </a:spcAft>
              <a:buNone/>
            </a:pPr>
            <a:r>
              <a:rPr lang="en-US" sz="1800" b="1">
                <a:solidFill>
                  <a:srgbClr val="C00000"/>
                </a:solidFill>
                <a:latin typeface="Arial" pitchFamily="34" charset="0"/>
                <a:cs typeface="Arial" pitchFamily="34" charset="0"/>
              </a:rPr>
              <a:t>3. Với người mộng mị thấy ma quỷ kêu khóc (1)</a:t>
            </a:r>
          </a:p>
          <a:p>
            <a:pPr marL="0" indent="0" algn="just">
              <a:lnSpc>
                <a:spcPct val="90000"/>
              </a:lnSpc>
              <a:spcBef>
                <a:spcPts val="300"/>
              </a:spcBef>
              <a:spcAft>
                <a:spcPts val="400"/>
              </a:spcAft>
              <a:buNone/>
            </a:pPr>
            <a:r>
              <a:rPr lang="en-US" sz="1800">
                <a:latin typeface="Arial" pitchFamily="34" charset="0"/>
                <a:cs typeface="Arial" pitchFamily="34" charset="0"/>
              </a:rPr>
              <a:t>Lại nữa, này Phổ Quảng! </a:t>
            </a:r>
          </a:p>
          <a:p>
            <a:pPr algn="just">
              <a:lnSpc>
                <a:spcPct val="90000"/>
              </a:lnSpc>
              <a:spcBef>
                <a:spcPts val="300"/>
              </a:spcBef>
              <a:spcAft>
                <a:spcPts val="400"/>
              </a:spcAft>
            </a:pPr>
            <a:r>
              <a:rPr lang="en-US" sz="1800">
                <a:latin typeface="Arial" pitchFamily="34" charset="0"/>
                <a:cs typeface="Arial" pitchFamily="34" charset="0"/>
              </a:rPr>
              <a:t>Như những chúng sanh ở đời vị lai, hoặc trong mộng trong mị, trông thấy các quỷ thần cùng các hình bóng khác, hoặc buồn bã, hoặc khóc lóc, hoặc rầu rĩ, hoặc than thở, hoặc hãi hùng, hoặc sợ sệt; </a:t>
            </a:r>
          </a:p>
          <a:p>
            <a:pPr marL="0" indent="0" algn="just">
              <a:lnSpc>
                <a:spcPct val="90000"/>
              </a:lnSpc>
              <a:spcBef>
                <a:spcPts val="300"/>
              </a:spcBef>
              <a:spcAft>
                <a:spcPts val="400"/>
              </a:spcAft>
              <a:buNone/>
            </a:pPr>
            <a:r>
              <a:rPr lang="en-US" sz="1800" b="1" i="1">
                <a:solidFill>
                  <a:srgbClr val="0000FF"/>
                </a:solidFill>
                <a:latin typeface="Arial" pitchFamily="34" charset="0"/>
                <a:cs typeface="Arial" pitchFamily="34" charset="0"/>
              </a:rPr>
              <a:t>Nguyên nhân:</a:t>
            </a:r>
          </a:p>
          <a:p>
            <a:pPr algn="just">
              <a:lnSpc>
                <a:spcPct val="90000"/>
              </a:lnSpc>
              <a:spcBef>
                <a:spcPts val="300"/>
              </a:spcBef>
              <a:spcAft>
                <a:spcPts val="400"/>
              </a:spcAft>
            </a:pPr>
            <a:r>
              <a:rPr lang="en-US" sz="1800">
                <a:latin typeface="Arial" pitchFamily="34" charset="0"/>
                <a:cs typeface="Arial" pitchFamily="34" charset="0"/>
              </a:rPr>
              <a:t>Đây đều là cha mẹ, anh chị em, vợ chồng, quyến thuộc từ một đời, mười đời, trăm đời, hay ngàn đời trong quá khứ, còn đang bị đọa lạc trong ác đạo, chưa được ra khỏi, </a:t>
            </a:r>
          </a:p>
          <a:p>
            <a:pPr algn="just">
              <a:lnSpc>
                <a:spcPct val="90000"/>
              </a:lnSpc>
              <a:spcBef>
                <a:spcPts val="300"/>
              </a:spcBef>
              <a:spcAft>
                <a:spcPts val="400"/>
              </a:spcAft>
            </a:pPr>
            <a:r>
              <a:rPr lang="en-US" sz="1800">
                <a:latin typeface="Arial" pitchFamily="34" charset="0"/>
                <a:cs typeface="Arial" pitchFamily="34" charset="0"/>
              </a:rPr>
              <a:t>Lại không trông mong vào phước lực nơi nào để cứu vớt, nên mới mách bảo với kẻ có tình cốt nhục trong đời trước, khiến làm phương tiện hầu mong được thoát khỏi ác đạo.</a:t>
            </a:r>
          </a:p>
          <a:p>
            <a:pPr marL="0" indent="0" algn="just">
              <a:lnSpc>
                <a:spcPct val="90000"/>
              </a:lnSpc>
              <a:spcBef>
                <a:spcPts val="300"/>
              </a:spcBef>
              <a:spcAft>
                <a:spcPts val="400"/>
              </a:spcAft>
              <a:buNone/>
            </a:pPr>
            <a:r>
              <a:rPr lang="en-US" sz="1800" b="1" i="1">
                <a:solidFill>
                  <a:srgbClr val="0000FF"/>
                </a:solidFill>
                <a:latin typeface="Arial" pitchFamily="34" charset="0"/>
                <a:cs typeface="Arial" pitchFamily="34" charset="0"/>
              </a:rPr>
              <a:t>Cách chữa trị:</a:t>
            </a:r>
          </a:p>
          <a:p>
            <a:pPr algn="just">
              <a:lnSpc>
                <a:spcPct val="90000"/>
              </a:lnSpc>
              <a:spcBef>
                <a:spcPts val="300"/>
              </a:spcBef>
              <a:spcAft>
                <a:spcPts val="400"/>
              </a:spcAft>
            </a:pPr>
            <a:r>
              <a:rPr lang="en-US" sz="1800">
                <a:latin typeface="Arial" pitchFamily="34" charset="0"/>
                <a:cs typeface="Arial" pitchFamily="34" charset="0"/>
              </a:rPr>
              <a:t>Này Phổ Quảng! Ông nên dùng thần lực khiến hàng quyến thuộc đó đối trước tượng của chư Phật, Bồ Tát: Chí tâm tự đọc Kinh này, hoặc thỉnh người khác đọc, đủ số ba biến hoặc bảy biến. </a:t>
            </a:r>
          </a:p>
          <a:p>
            <a:pPr marL="0" indent="0" algn="just">
              <a:lnSpc>
                <a:spcPct val="90000"/>
              </a:lnSpc>
              <a:spcBef>
                <a:spcPts val="300"/>
              </a:spcBef>
              <a:spcAft>
                <a:spcPts val="400"/>
              </a:spcAft>
              <a:buNone/>
            </a:pPr>
            <a:r>
              <a:rPr lang="en-US" sz="1800" b="1" i="1">
                <a:solidFill>
                  <a:srgbClr val="0000FF"/>
                </a:solidFill>
                <a:latin typeface="Arial" pitchFamily="34" charset="0"/>
                <a:cs typeface="Arial" pitchFamily="34" charset="0"/>
              </a:rPr>
              <a:t>Hiệu quả:</a:t>
            </a:r>
          </a:p>
          <a:p>
            <a:pPr algn="just">
              <a:lnSpc>
                <a:spcPct val="90000"/>
              </a:lnSpc>
              <a:spcBef>
                <a:spcPts val="300"/>
              </a:spcBef>
              <a:spcAft>
                <a:spcPts val="400"/>
              </a:spcAft>
              <a:buFont typeface="Wingdings" pitchFamily="2" charset="2"/>
              <a:buChar char="v"/>
            </a:pPr>
            <a:r>
              <a:rPr lang="en-US" sz="1800">
                <a:latin typeface="Arial" pitchFamily="34" charset="0"/>
                <a:cs typeface="Arial" pitchFamily="34" charset="0"/>
              </a:rPr>
              <a:t>Như vậy, kẻ quyến thuộc đang ở trong ác đạo kia, khi tiếng tụng kinh đủ số mấy biến đó xong, sẽ được giải thoát, cho đến trong mộng trong mị không thấy hiện về nữa."</a:t>
            </a:r>
          </a:p>
          <a:p>
            <a:pPr algn="just">
              <a:lnSpc>
                <a:spcPct val="90000"/>
              </a:lnSpc>
              <a:spcBef>
                <a:spcPts val="300"/>
              </a:spcBef>
              <a:spcAft>
                <a:spcPts val="400"/>
              </a:spcAft>
            </a:pPr>
            <a:endParaRPr lang="en-US" sz="1800">
              <a:latin typeface="Arial" pitchFamily="34" charset="0"/>
              <a:cs typeface="Arial" pitchFamily="34" charset="0"/>
            </a:endParaRPr>
          </a:p>
        </p:txBody>
      </p:sp>
      <p:sp>
        <p:nvSpPr>
          <p:cNvPr id="4" name="Title 1"/>
          <p:cNvSpPr txBox="1">
            <a:spLocks/>
          </p:cNvSpPr>
          <p:nvPr/>
        </p:nvSpPr>
        <p:spPr>
          <a:xfrm>
            <a:off x="13855" y="34636"/>
            <a:ext cx="8153400" cy="609600"/>
          </a:xfrm>
          <a:prstGeom prst="rect">
            <a:avLst/>
          </a:prstGeom>
        </p:spPr>
        <p:txBody>
          <a:bodyPr vert="horz" lIns="45720" tIns="0" rIns="45720" bIns="0" anchor="b" anchorCtr="0">
            <a:normAutofit fontScale="97500"/>
          </a:bodyPr>
          <a:lst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a:lstStyle>
          <a:p>
            <a:pPr algn="ctr">
              <a:lnSpc>
                <a:spcPct val="150000"/>
              </a:lnSpc>
            </a:pPr>
            <a:r>
              <a:rPr lang="en-US" sz="2800">
                <a:solidFill>
                  <a:srgbClr val="00B0F0"/>
                </a:solidFill>
              </a:rPr>
              <a:t>trích: Kinh Địa tạng bồ tát bổn nguyện</a:t>
            </a:r>
          </a:p>
        </p:txBody>
      </p:sp>
    </p:spTree>
    <p:extLst>
      <p:ext uri="{BB962C8B-B14F-4D97-AF65-F5344CB8AC3E}">
        <p14:creationId xmlns:p14="http://schemas.microsoft.com/office/powerpoint/2010/main" val="28284042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62000"/>
            <a:ext cx="8153400" cy="6096000"/>
          </a:xfrm>
        </p:spPr>
        <p:txBody>
          <a:bodyPr>
            <a:noAutofit/>
          </a:bodyPr>
          <a:lstStyle/>
          <a:p>
            <a:pPr marL="0" indent="0" algn="just">
              <a:spcAft>
                <a:spcPts val="600"/>
              </a:spcAft>
              <a:buNone/>
            </a:pPr>
            <a:r>
              <a:rPr lang="en-US" sz="2000" b="1">
                <a:solidFill>
                  <a:srgbClr val="C00000"/>
                </a:solidFill>
                <a:latin typeface="Arial" pitchFamily="34" charset="0"/>
                <a:cs typeface="Arial" pitchFamily="34" charset="0"/>
              </a:rPr>
              <a:t>4. Về việc sinh con nên thế nào? (1)</a:t>
            </a:r>
          </a:p>
          <a:p>
            <a:pPr marL="0" indent="0" algn="just">
              <a:spcAft>
                <a:spcPts val="600"/>
              </a:spcAft>
              <a:buNone/>
            </a:pPr>
            <a:r>
              <a:rPr lang="en-US" sz="2000">
                <a:latin typeface="Arial" pitchFamily="34" charset="0"/>
                <a:cs typeface="Arial" pitchFamily="34" charset="0"/>
              </a:rPr>
              <a:t>"Lại nữa, này Phổ Quảng!</a:t>
            </a:r>
          </a:p>
          <a:p>
            <a:pPr marL="0" indent="0" algn="just">
              <a:spcAft>
                <a:spcPts val="600"/>
              </a:spcAft>
              <a:buNone/>
            </a:pPr>
            <a:r>
              <a:rPr lang="en-US" sz="2000">
                <a:latin typeface="Arial" pitchFamily="34" charset="0"/>
                <a:cs typeface="Arial" pitchFamily="34" charset="0"/>
              </a:rPr>
              <a:t>Như trong đời vị lai, nơi cõi Diêm Phù Ðề, trong hàng Sát Lợi, Bà La Môn, trưởng giả, cư sĩ, tất cả các hạng người và những chủng tộc dòng họ khác, có người nào mới sinh được con trai hoặc con gái, nội trong bảy ngày,</a:t>
            </a:r>
          </a:p>
          <a:p>
            <a:pPr algn="just">
              <a:spcAft>
                <a:spcPts val="600"/>
              </a:spcAft>
            </a:pPr>
            <a:r>
              <a:rPr lang="en-US" sz="2000">
                <a:latin typeface="Arial" pitchFamily="34" charset="0"/>
                <a:cs typeface="Arial" pitchFamily="34" charset="0"/>
              </a:rPr>
              <a:t>Sớm vì đứa trẻ đó mà tụng Kinh điển không thể nghĩ bàn này, </a:t>
            </a:r>
          </a:p>
          <a:p>
            <a:pPr algn="just">
              <a:spcAft>
                <a:spcPts val="600"/>
              </a:spcAft>
            </a:pPr>
            <a:r>
              <a:rPr lang="en-US" sz="2000">
                <a:latin typeface="Arial" pitchFamily="34" charset="0"/>
                <a:cs typeface="Arial" pitchFamily="34" charset="0"/>
              </a:rPr>
              <a:t>Lại vì đứa trẻ mà niệm danh hiệu của Bồ Tát đủ một vạn biến; </a:t>
            </a:r>
          </a:p>
          <a:p>
            <a:pPr marL="0" indent="0" algn="just">
              <a:spcAft>
                <a:spcPts val="600"/>
              </a:spcAft>
              <a:buNone/>
            </a:pPr>
            <a:r>
              <a:rPr lang="en-US" sz="2000" b="1" i="1">
                <a:solidFill>
                  <a:srgbClr val="0000FF"/>
                </a:solidFill>
                <a:latin typeface="Arial" pitchFamily="34" charset="0"/>
                <a:cs typeface="Arial" pitchFamily="34" charset="0"/>
              </a:rPr>
              <a:t>Hiệu quả:</a:t>
            </a:r>
          </a:p>
          <a:p>
            <a:pPr marL="0" indent="0" algn="just">
              <a:spcAft>
                <a:spcPts val="600"/>
              </a:spcAft>
              <a:buNone/>
            </a:pPr>
            <a:r>
              <a:rPr lang="en-US" sz="2000">
                <a:latin typeface="Arial" pitchFamily="34" charset="0"/>
                <a:cs typeface="Arial" pitchFamily="34" charset="0"/>
              </a:rPr>
              <a:t>Thì đứa trẻ mới sinh đó, hoặc trai hoặc gái, </a:t>
            </a:r>
          </a:p>
          <a:p>
            <a:pPr algn="just">
              <a:spcAft>
                <a:spcPts val="600"/>
              </a:spcAft>
            </a:pPr>
            <a:r>
              <a:rPr lang="en-US" sz="2000">
                <a:latin typeface="Arial" pitchFamily="34" charset="0"/>
                <a:cs typeface="Arial" pitchFamily="34" charset="0"/>
              </a:rPr>
              <a:t>Nếu đời trước có ương báo thì đều được giải trừ, </a:t>
            </a:r>
          </a:p>
          <a:p>
            <a:pPr algn="just">
              <a:spcAft>
                <a:spcPts val="600"/>
              </a:spcAft>
            </a:pPr>
            <a:r>
              <a:rPr lang="en-US" sz="2000">
                <a:latin typeface="Arial" pitchFamily="34" charset="0"/>
                <a:cs typeface="Arial" pitchFamily="34" charset="0"/>
              </a:rPr>
              <a:t>Lại thêm an ổn, vui vẻ, dễ nuôi, thọ mạng tăng trưởng, </a:t>
            </a:r>
          </a:p>
          <a:p>
            <a:pPr algn="just">
              <a:spcAft>
                <a:spcPts val="600"/>
              </a:spcAft>
            </a:pPr>
            <a:r>
              <a:rPr lang="en-US" sz="2000">
                <a:latin typeface="Arial" pitchFamily="34" charset="0"/>
                <a:cs typeface="Arial" pitchFamily="34" charset="0"/>
              </a:rPr>
              <a:t>Còn nếu là đứa nương nơi phước lực mà thọ sanh, thì đời nó càng được an vui hơn cùng sống lâu hơn."</a:t>
            </a:r>
          </a:p>
          <a:p>
            <a:pPr algn="just">
              <a:spcAft>
                <a:spcPts val="600"/>
              </a:spcAft>
            </a:pPr>
            <a:endParaRPr lang="en-US" sz="2000">
              <a:latin typeface="Arial" pitchFamily="34" charset="0"/>
              <a:cs typeface="Arial" pitchFamily="34" charset="0"/>
            </a:endParaRPr>
          </a:p>
        </p:txBody>
      </p:sp>
      <p:sp>
        <p:nvSpPr>
          <p:cNvPr id="4" name="Title 1"/>
          <p:cNvSpPr txBox="1">
            <a:spLocks/>
          </p:cNvSpPr>
          <p:nvPr/>
        </p:nvSpPr>
        <p:spPr>
          <a:xfrm>
            <a:off x="13855" y="34636"/>
            <a:ext cx="8153400" cy="609600"/>
          </a:xfrm>
          <a:prstGeom prst="rect">
            <a:avLst/>
          </a:prstGeom>
        </p:spPr>
        <p:txBody>
          <a:bodyPr vert="horz" lIns="45720" tIns="0" rIns="45720" bIns="0" anchor="b" anchorCtr="0">
            <a:normAutofit fontScale="97500"/>
          </a:bodyPr>
          <a:lst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a:lstStyle>
          <a:p>
            <a:pPr algn="ctr">
              <a:lnSpc>
                <a:spcPct val="150000"/>
              </a:lnSpc>
            </a:pPr>
            <a:r>
              <a:rPr lang="en-US" sz="2800">
                <a:solidFill>
                  <a:srgbClr val="00B0F0"/>
                </a:solidFill>
              </a:rPr>
              <a:t>trích: Kinh Địa tạng bồ tát bổn nguyện</a:t>
            </a:r>
          </a:p>
        </p:txBody>
      </p:sp>
    </p:spTree>
    <p:extLst>
      <p:ext uri="{BB962C8B-B14F-4D97-AF65-F5344CB8AC3E}">
        <p14:creationId xmlns:p14="http://schemas.microsoft.com/office/powerpoint/2010/main" val="20164968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644236"/>
            <a:ext cx="8167255" cy="6213764"/>
          </a:xfrm>
        </p:spPr>
        <p:txBody>
          <a:bodyPr>
            <a:noAutofit/>
          </a:bodyPr>
          <a:lstStyle/>
          <a:p>
            <a:pPr marL="0" indent="0" algn="just">
              <a:lnSpc>
                <a:spcPct val="90000"/>
              </a:lnSpc>
              <a:spcAft>
                <a:spcPts val="600"/>
              </a:spcAft>
              <a:buNone/>
            </a:pPr>
            <a:r>
              <a:rPr lang="en-US" sz="1800" b="1">
                <a:solidFill>
                  <a:srgbClr val="C00000"/>
                </a:solidFill>
                <a:latin typeface="Arial" pitchFamily="34" charset="0"/>
                <a:cs typeface="Arial" pitchFamily="34" charset="0"/>
              </a:rPr>
              <a:t>4. Về việc sinh con nên thế nào? (2)</a:t>
            </a:r>
          </a:p>
          <a:p>
            <a:pPr algn="just">
              <a:lnSpc>
                <a:spcPct val="90000"/>
              </a:lnSpc>
              <a:spcAft>
                <a:spcPts val="600"/>
              </a:spcAft>
            </a:pPr>
            <a:r>
              <a:rPr lang="en-US" sz="1800">
                <a:latin typeface="Arial" pitchFamily="34" charset="0"/>
                <a:cs typeface="Arial" pitchFamily="34" charset="0"/>
              </a:rPr>
              <a:t>Trong Pháp Hội có một vị Quỷ Vương tên là Chủ Mạng bạch cùng Ðức Phật rằng: “Bạch Ðức Thế Tôn! Nghiệp duyên căn bản của con là chủ về nhân mạng ở cõi Diêm Phù Ðề, khi sanh khi tử đều do con làm chủ. Bổn nguyện của con thì rất muốn làm lợi ích, nhưng vì chúng sanh không hiểu ý con nên đến nỗi khi sanh khi tử đều không được an ổn; tại sao thế?</a:t>
            </a:r>
          </a:p>
          <a:p>
            <a:pPr algn="just">
              <a:lnSpc>
                <a:spcPct val="90000"/>
              </a:lnSpc>
              <a:spcAft>
                <a:spcPts val="600"/>
              </a:spcAft>
            </a:pPr>
            <a:r>
              <a:rPr lang="en-US" sz="1800">
                <a:latin typeface="Arial" pitchFamily="34" charset="0"/>
                <a:cs typeface="Arial" pitchFamily="34" charset="0"/>
              </a:rPr>
              <a:t>“Người cõi Diêm Phù Ðề lúc mới sanh xong, không kể là con trai hay con gái, hoặc khi sắp sanh, chỉ nên làm thiện sự để thêm sự lợi ích cho nhà cửa, thì tự nhiên Thần Thổ Ðịa sẽ vô cùng hoan hỷ, ủng hộ cho cả mẹ lẫn con đều được sự an lạc lớn, hàng quyến thuộc cũng được lợi ích.</a:t>
            </a:r>
          </a:p>
          <a:p>
            <a:pPr algn="just">
              <a:lnSpc>
                <a:spcPct val="90000"/>
              </a:lnSpc>
              <a:spcAft>
                <a:spcPts val="600"/>
              </a:spcAft>
            </a:pPr>
            <a:r>
              <a:rPr lang="en-US" sz="1800">
                <a:latin typeface="Arial" pitchFamily="34" charset="0"/>
                <a:cs typeface="Arial" pitchFamily="34" charset="0"/>
              </a:rPr>
              <a:t>“Hoặc khi đã sanh rồi thì nên cẩn thận, chớ giết hại để lấy những vị tươi ngon cung cấp cho người sản mẫu, cùng nhóm họp hàng quyến thuộc lại để uống rượu, ăn thịt, ca hát, đánh đàn, thổi sáo; vì có thể khiến cho cả mẹ lẫn con chẳng được an lạc.”</a:t>
            </a:r>
          </a:p>
          <a:p>
            <a:pPr algn="just">
              <a:lnSpc>
                <a:spcPct val="90000"/>
              </a:lnSpc>
              <a:spcAft>
                <a:spcPts val="600"/>
              </a:spcAft>
            </a:pPr>
            <a:r>
              <a:rPr lang="en-US" sz="1800">
                <a:latin typeface="Arial" pitchFamily="34" charset="0"/>
                <a:cs typeface="Arial" pitchFamily="34" charset="0"/>
              </a:rPr>
              <a:t>“Vì sao thế? Bởi vì lúc sanh nở khó khăn đó, có vô số ác quỷ cùng vọng lượng, tinh mỵ, muốn tới ăn huyết tanh. Chính con sớm đã sai các thần linh của nhà cửa đất đai phải bảo hộ người mẹ và đứa con, làm cho họ được an vui mà hưởng nhiều sự lợi ích.</a:t>
            </a:r>
          </a:p>
          <a:p>
            <a:pPr algn="just">
              <a:lnSpc>
                <a:spcPct val="90000"/>
              </a:lnSpc>
              <a:spcAft>
                <a:spcPts val="600"/>
              </a:spcAft>
            </a:pPr>
            <a:r>
              <a:rPr lang="en-US" sz="1800">
                <a:latin typeface="Arial" pitchFamily="34" charset="0"/>
                <a:cs typeface="Arial" pitchFamily="34" charset="0"/>
              </a:rPr>
              <a:t>“Những người này thấy sự an ổn vui vẻ thì nên tạo phước để báo đáp các thần Thổ Ðịa, thế mà trái lại, họ còn giết hại, tụ tập quyến thuộc; vì lẽ này, hễ phạm tội tất phải tự gánh chịu, người mẹ và đứa con đều bị tổn hại!</a:t>
            </a:r>
          </a:p>
          <a:p>
            <a:pPr algn="just">
              <a:lnSpc>
                <a:spcPct val="90000"/>
              </a:lnSpc>
              <a:spcAft>
                <a:spcPts val="600"/>
              </a:spcAft>
            </a:pPr>
            <a:endParaRPr lang="en-US" sz="1800">
              <a:latin typeface="Arial" pitchFamily="34" charset="0"/>
              <a:cs typeface="Arial" pitchFamily="34" charset="0"/>
            </a:endParaRPr>
          </a:p>
        </p:txBody>
      </p:sp>
      <p:sp>
        <p:nvSpPr>
          <p:cNvPr id="4" name="Title 1"/>
          <p:cNvSpPr txBox="1">
            <a:spLocks/>
          </p:cNvSpPr>
          <p:nvPr/>
        </p:nvSpPr>
        <p:spPr>
          <a:xfrm>
            <a:off x="13855" y="34636"/>
            <a:ext cx="8153400" cy="609600"/>
          </a:xfrm>
          <a:prstGeom prst="rect">
            <a:avLst/>
          </a:prstGeom>
        </p:spPr>
        <p:txBody>
          <a:bodyPr vert="horz" lIns="45720" tIns="0" rIns="45720" bIns="0" anchor="b" anchorCtr="0">
            <a:normAutofit fontScale="97500"/>
          </a:bodyPr>
          <a:lst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a:lstStyle>
          <a:p>
            <a:pPr algn="ctr">
              <a:lnSpc>
                <a:spcPct val="150000"/>
              </a:lnSpc>
            </a:pPr>
            <a:r>
              <a:rPr lang="en-US" sz="2800">
                <a:solidFill>
                  <a:srgbClr val="00B0F0"/>
                </a:solidFill>
              </a:rPr>
              <a:t>trích: Kinh Địa tạng bồ tát bổn nguyện</a:t>
            </a:r>
          </a:p>
        </p:txBody>
      </p:sp>
    </p:spTree>
    <p:extLst>
      <p:ext uri="{BB962C8B-B14F-4D97-AF65-F5344CB8AC3E}">
        <p14:creationId xmlns:p14="http://schemas.microsoft.com/office/powerpoint/2010/main" val="40790858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855" y="644236"/>
            <a:ext cx="8153400" cy="6213764"/>
          </a:xfrm>
        </p:spPr>
        <p:txBody>
          <a:bodyPr>
            <a:noAutofit/>
          </a:bodyPr>
          <a:lstStyle/>
          <a:p>
            <a:pPr marL="0" indent="0" algn="just">
              <a:lnSpc>
                <a:spcPct val="80000"/>
              </a:lnSpc>
              <a:spcAft>
                <a:spcPts val="300"/>
              </a:spcAft>
              <a:buNone/>
            </a:pPr>
            <a:r>
              <a:rPr lang="en-US" sz="1800" b="1">
                <a:solidFill>
                  <a:srgbClr val="C00000"/>
                </a:solidFill>
                <a:latin typeface="Arial" pitchFamily="34" charset="0"/>
                <a:cs typeface="Arial" pitchFamily="34" charset="0"/>
              </a:rPr>
              <a:t>5. Người tạo ác nghiệp khi mạng chung gia đình nên làm thế nào? (1)</a:t>
            </a:r>
          </a:p>
          <a:p>
            <a:pPr algn="just">
              <a:lnSpc>
                <a:spcPct val="80000"/>
              </a:lnSpc>
              <a:spcAft>
                <a:spcPts val="300"/>
              </a:spcAft>
            </a:pPr>
            <a:r>
              <a:rPr lang="en-US" sz="1800">
                <a:latin typeface="Arial" pitchFamily="34" charset="0"/>
                <a:cs typeface="Arial" pitchFamily="34" charset="0"/>
              </a:rPr>
              <a:t>Lúc đó, Ðịa Tạng Bồ Tát Ma Ha Tát bạch cùng Ðức Phật rằng: "Bạch Ðức Thế Tôn! Con xem xét chúng sanh trong cõi Diêm Phù, cử tâm động niệm không chi là chẳng phải tội. Họ từ bỏ những thiện lợi có được và phần nhiều thối thất tâm tốt ban đầu, nếu gặp ác duyên thì niệm niệm tăng trưởng. Những hạng người này như kẻ đi trong bùn lầy mà còn mang đá nặng, nên càng khốn đốn, nặng thêm dần, chân càng lún xuống sâu.</a:t>
            </a:r>
          </a:p>
          <a:p>
            <a:pPr algn="just">
              <a:lnSpc>
                <a:spcPct val="80000"/>
              </a:lnSpc>
              <a:spcAft>
                <a:spcPts val="300"/>
              </a:spcAft>
            </a:pPr>
            <a:r>
              <a:rPr lang="en-US" sz="1800">
                <a:latin typeface="Arial" pitchFamily="34" charset="0"/>
                <a:cs typeface="Arial" pitchFamily="34" charset="0"/>
              </a:rPr>
              <a:t>Nếu được gặp hàng Tri Thức thì sẽ được gánh vác giùm bớt, hoặc gánh hết cho. Vì hàng Tri Thức đó có sức rất mạnh, lại dìu đỡ, khuyến khích làm cho mạnh chân lên. Nếu đến chỗ đất bằng phẳng rồi, thì phải xét nghĩ đến con đường hiểm xấu ấy, không đi vào đó nữa."</a:t>
            </a:r>
          </a:p>
          <a:p>
            <a:pPr marL="0" indent="0" algn="just">
              <a:lnSpc>
                <a:spcPct val="80000"/>
              </a:lnSpc>
              <a:spcAft>
                <a:spcPts val="300"/>
              </a:spcAft>
              <a:buNone/>
            </a:pPr>
            <a:r>
              <a:rPr lang="en-US" sz="1800" i="1">
                <a:solidFill>
                  <a:srgbClr val="0000FF"/>
                </a:solidFill>
                <a:latin typeface="Arial" pitchFamily="34" charset="0"/>
                <a:cs typeface="Arial" pitchFamily="34" charset="0"/>
              </a:rPr>
              <a:t>Lúc lâm chung gia đình nên làm thế nào?</a:t>
            </a:r>
          </a:p>
          <a:p>
            <a:pPr algn="just">
              <a:lnSpc>
                <a:spcPct val="80000"/>
              </a:lnSpc>
              <a:spcAft>
                <a:spcPts val="300"/>
              </a:spcAft>
            </a:pPr>
            <a:r>
              <a:rPr lang="en-US" sz="1800">
                <a:latin typeface="Arial" pitchFamily="34" charset="0"/>
                <a:cs typeface="Arial" pitchFamily="34" charset="0"/>
              </a:rPr>
              <a:t>"Bạch Ðức Thế Tôn! Những chúng sanh tập khí xấu ác, bắt đầu từ mảy mún rồi lần đến nhiều vô lượng. Ðến khi những chúng sanh có tập khí như thế sắp sửa mạng chung, thì cha mẹ cùng quyến thuộc nên vì họ mà tạo phước đức, để giúp cho lộ trình phía trước của họ.</a:t>
            </a:r>
          </a:p>
          <a:p>
            <a:pPr algn="just">
              <a:lnSpc>
                <a:spcPct val="80000"/>
              </a:lnSpc>
              <a:spcAft>
                <a:spcPts val="300"/>
              </a:spcAft>
            </a:pPr>
            <a:r>
              <a:rPr lang="en-US" sz="1800">
                <a:latin typeface="Arial" pitchFamily="34" charset="0"/>
                <a:cs typeface="Arial" pitchFamily="34" charset="0"/>
              </a:rPr>
              <a:t>Hoặc treo phan lọng và thắp đèn dầu, hoặc chuyển đọc tôn kinh, hoặc cúng dường tượng Phật cùng tượng của chư Thánh, cho đến niệm danh hiệu của Phật, Bồ Tát cùng Bích Chi Phật, làm cho mỗi danh mỗi hiệu đều thấu vào nhĩ căn của người sắp mạng chung, hoặc nơi bổn thức nghe biết.</a:t>
            </a:r>
          </a:p>
          <a:p>
            <a:pPr marL="0" indent="0" algn="just">
              <a:lnSpc>
                <a:spcPct val="80000"/>
              </a:lnSpc>
              <a:spcBef>
                <a:spcPts val="500"/>
              </a:spcBef>
              <a:spcAft>
                <a:spcPts val="300"/>
              </a:spcAft>
              <a:buNone/>
            </a:pPr>
            <a:r>
              <a:rPr lang="en-US" sz="1800" i="1">
                <a:solidFill>
                  <a:srgbClr val="0000FF"/>
                </a:solidFill>
                <a:latin typeface="Arial" pitchFamily="34" charset="0"/>
                <a:cs typeface="Arial" pitchFamily="34" charset="0"/>
              </a:rPr>
              <a:t>Hiệu quả</a:t>
            </a:r>
          </a:p>
          <a:p>
            <a:pPr algn="just">
              <a:lnSpc>
                <a:spcPct val="80000"/>
              </a:lnSpc>
              <a:spcBef>
                <a:spcPts val="500"/>
              </a:spcBef>
              <a:spcAft>
                <a:spcPts val="300"/>
              </a:spcAft>
            </a:pPr>
            <a:r>
              <a:rPr lang="en-US" sz="1800">
                <a:latin typeface="Arial" pitchFamily="34" charset="0"/>
                <a:cs typeface="Arial" pitchFamily="34" charset="0"/>
              </a:rPr>
              <a:t>Các chúng sanh đó, cứ theo nghiệp ác đã gây tạo mà suy lường quả báo chiêu cảm, tất phải đọa vào ác đạo; song nhờ quyến thuộc vì kẻ lâm chung mà tu nhân Thánh này, các tội đó thảy đều tiêu sạch.</a:t>
            </a:r>
          </a:p>
          <a:p>
            <a:pPr algn="just">
              <a:lnSpc>
                <a:spcPct val="80000"/>
              </a:lnSpc>
              <a:spcAft>
                <a:spcPts val="300"/>
              </a:spcAft>
            </a:pPr>
            <a:endParaRPr lang="en-US" sz="1800">
              <a:latin typeface="Arial" pitchFamily="34" charset="0"/>
              <a:cs typeface="Arial" pitchFamily="34" charset="0"/>
            </a:endParaRPr>
          </a:p>
          <a:p>
            <a:pPr algn="just">
              <a:lnSpc>
                <a:spcPct val="80000"/>
              </a:lnSpc>
              <a:spcAft>
                <a:spcPts val="300"/>
              </a:spcAft>
            </a:pPr>
            <a:endParaRPr lang="en-US" sz="1800">
              <a:latin typeface="Arial" pitchFamily="34" charset="0"/>
              <a:cs typeface="Arial" pitchFamily="34" charset="0"/>
            </a:endParaRPr>
          </a:p>
        </p:txBody>
      </p:sp>
      <p:sp>
        <p:nvSpPr>
          <p:cNvPr id="5" name="Title 1"/>
          <p:cNvSpPr txBox="1">
            <a:spLocks/>
          </p:cNvSpPr>
          <p:nvPr/>
        </p:nvSpPr>
        <p:spPr>
          <a:xfrm>
            <a:off x="13855" y="6096"/>
            <a:ext cx="8153400" cy="491836"/>
          </a:xfrm>
          <a:prstGeom prst="rect">
            <a:avLst/>
          </a:prstGeom>
        </p:spPr>
        <p:txBody>
          <a:bodyPr vert="horz" lIns="45720" tIns="0" rIns="45720" bIns="0" anchor="b" anchorCtr="0">
            <a:normAutofit fontScale="90000" lnSpcReduction="10000"/>
          </a:bodyPr>
          <a:lst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a:lstStyle>
          <a:p>
            <a:pPr algn="ctr">
              <a:lnSpc>
                <a:spcPct val="150000"/>
              </a:lnSpc>
            </a:pPr>
            <a:r>
              <a:rPr lang="en-US" sz="2800">
                <a:solidFill>
                  <a:srgbClr val="00B0F0"/>
                </a:solidFill>
              </a:rPr>
              <a:t>trích: Kinh Địa tạng bồ tát bổn nguyện</a:t>
            </a:r>
          </a:p>
        </p:txBody>
      </p:sp>
    </p:spTree>
    <p:extLst>
      <p:ext uri="{BB962C8B-B14F-4D97-AF65-F5344CB8AC3E}">
        <p14:creationId xmlns:p14="http://schemas.microsoft.com/office/powerpoint/2010/main" val="41864107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855" y="838200"/>
            <a:ext cx="8153400" cy="5943600"/>
          </a:xfrm>
        </p:spPr>
        <p:txBody>
          <a:bodyPr>
            <a:normAutofit/>
          </a:bodyPr>
          <a:lstStyle/>
          <a:p>
            <a:pPr marL="0" indent="0" algn="just">
              <a:buNone/>
            </a:pPr>
            <a:r>
              <a:rPr lang="en-US" sz="1800" b="1">
                <a:solidFill>
                  <a:srgbClr val="C00000"/>
                </a:solidFill>
                <a:latin typeface="Arial" pitchFamily="34" charset="0"/>
                <a:cs typeface="Arial" pitchFamily="34" charset="0"/>
              </a:rPr>
              <a:t>5. Người tạo ác nghiệp khi mạng chung gia đình nên làm thế nào? (2)</a:t>
            </a:r>
          </a:p>
          <a:p>
            <a:pPr algn="just"/>
            <a:r>
              <a:rPr lang="en-US" sz="1800">
                <a:latin typeface="Arial" pitchFamily="34" charset="0"/>
                <a:cs typeface="Arial" pitchFamily="34" charset="0"/>
              </a:rPr>
              <a:t>“Những người làm thiện ở cõi Diêm Phù Ðề, đến lúc lâm chung cũng còn có trăm ngàn quỷ thần trong ác đạo hoặc biến làm cha mẹ, cho đến hàng quyến thuộc, dẫn dắt người chết khiến cho lạc vào ác đạo; huống chi là những kẻ vốn đã tạo ác!”</a:t>
            </a:r>
          </a:p>
          <a:p>
            <a:pPr algn="just"/>
            <a:r>
              <a:rPr lang="en-US" sz="1800">
                <a:latin typeface="Arial" pitchFamily="34" charset="0"/>
                <a:cs typeface="Arial" pitchFamily="34" charset="0"/>
              </a:rPr>
              <a:t>“Bạch Ðức Thế Tôn! Những kẻ nam người nữ ở cõi Diêm Phù Ðề, lúc lâm chung thì thần thức hôn ám mê muội, không phân biệt được thiện ác, cho đến mắt và tai đều không còn thấy nghe gì nữa.</a:t>
            </a:r>
          </a:p>
          <a:p>
            <a:pPr algn="just"/>
            <a:r>
              <a:rPr lang="en-US" sz="1800">
                <a:latin typeface="Arial" pitchFamily="34" charset="0"/>
                <a:cs typeface="Arial" pitchFamily="34" charset="0"/>
              </a:rPr>
              <a:t>“Hàng quyến thuộc phải nên</a:t>
            </a:r>
          </a:p>
          <a:p>
            <a:pPr lvl="1" algn="just"/>
            <a:r>
              <a:rPr lang="en-US" sz="1800">
                <a:solidFill>
                  <a:schemeClr val="tx1"/>
                </a:solidFill>
                <a:latin typeface="Arial" pitchFamily="34" charset="0"/>
                <a:cs typeface="Arial" pitchFamily="34" charset="0"/>
              </a:rPr>
              <a:t>thiết đại cúng dường, </a:t>
            </a:r>
          </a:p>
          <a:p>
            <a:pPr lvl="1" algn="just"/>
            <a:r>
              <a:rPr lang="en-US" sz="1800">
                <a:solidFill>
                  <a:schemeClr val="tx1"/>
                </a:solidFill>
                <a:latin typeface="Arial" pitchFamily="34" charset="0"/>
                <a:cs typeface="Arial" pitchFamily="34" charset="0"/>
              </a:rPr>
              <a:t>chuyển đọc tôn kinh, </a:t>
            </a:r>
          </a:p>
          <a:p>
            <a:pPr lvl="1" algn="just"/>
            <a:r>
              <a:rPr lang="en-US" sz="1800">
                <a:solidFill>
                  <a:schemeClr val="tx1"/>
                </a:solidFill>
                <a:latin typeface="Arial" pitchFamily="34" charset="0"/>
                <a:cs typeface="Arial" pitchFamily="34" charset="0"/>
              </a:rPr>
              <a:t>niệm danh hiệu của Phật cùng Bồ Tát; </a:t>
            </a:r>
          </a:p>
          <a:p>
            <a:pPr algn="just"/>
            <a:r>
              <a:rPr lang="en-US" sz="1800">
                <a:latin typeface="Arial" pitchFamily="34" charset="0"/>
                <a:cs typeface="Arial" pitchFamily="34" charset="0"/>
              </a:rPr>
              <a:t>Những thiện duyên như thế có thể khiến cho người chết thoát khỏi các đường ác, và các ma quỷ, ác thần đều phải rút lui hoặc giải tán.</a:t>
            </a:r>
          </a:p>
          <a:p>
            <a:pPr algn="just"/>
            <a:r>
              <a:rPr lang="en-US" sz="1800">
                <a:latin typeface="Arial" pitchFamily="34" charset="0"/>
                <a:cs typeface="Arial" pitchFamily="34" charset="0"/>
              </a:rPr>
              <a:t>“Bạch Ðức Thế Tôn! Tất cả chúng sanh lúc lâm chung nếu được nghe đến danh hiệu của một đức Phật, danh hiệu của một vị Bồ Tát, hoặc một câu hay một bài kệ trong kinh điển Ðại Thừa, con xem xét thấy hạng người ấy, trừ năm tội Vô Gián và tội sát hại, còn những nghiệp ác nho nhỏ đáng phải đọa vào đường ác thì chẳng bao lâu đều được thoát khỏi cả.”</a:t>
            </a:r>
          </a:p>
          <a:p>
            <a:pPr algn="just"/>
            <a:endParaRPr lang="en-US" sz="1800">
              <a:latin typeface="Arial" pitchFamily="34" charset="0"/>
              <a:cs typeface="Arial" pitchFamily="34" charset="0"/>
            </a:endParaRPr>
          </a:p>
        </p:txBody>
      </p:sp>
      <p:sp>
        <p:nvSpPr>
          <p:cNvPr id="5" name="Title 1"/>
          <p:cNvSpPr txBox="1">
            <a:spLocks/>
          </p:cNvSpPr>
          <p:nvPr/>
        </p:nvSpPr>
        <p:spPr>
          <a:xfrm>
            <a:off x="13855" y="34636"/>
            <a:ext cx="8153400" cy="609600"/>
          </a:xfrm>
          <a:prstGeom prst="rect">
            <a:avLst/>
          </a:prstGeom>
        </p:spPr>
        <p:txBody>
          <a:bodyPr vert="horz" lIns="45720" tIns="0" rIns="45720" bIns="0" anchor="b" anchorCtr="0">
            <a:normAutofit fontScale="97500"/>
          </a:bodyPr>
          <a:lst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a:lstStyle>
          <a:p>
            <a:pPr algn="ctr">
              <a:lnSpc>
                <a:spcPct val="150000"/>
              </a:lnSpc>
            </a:pPr>
            <a:r>
              <a:rPr lang="en-US" sz="2800">
                <a:solidFill>
                  <a:srgbClr val="00B0F0"/>
                </a:solidFill>
              </a:rPr>
              <a:t>trích: Kinh Địa tạng bồ tát bổn nguyện</a:t>
            </a:r>
          </a:p>
        </p:txBody>
      </p:sp>
    </p:spTree>
    <p:extLst>
      <p:ext uri="{BB962C8B-B14F-4D97-AF65-F5344CB8AC3E}">
        <p14:creationId xmlns:p14="http://schemas.microsoft.com/office/powerpoint/2010/main" val="27029164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855" y="838200"/>
            <a:ext cx="8153400" cy="6019800"/>
          </a:xfrm>
        </p:spPr>
        <p:txBody>
          <a:bodyPr>
            <a:noAutofit/>
          </a:bodyPr>
          <a:lstStyle/>
          <a:p>
            <a:pPr marL="0" indent="0" algn="just">
              <a:spcAft>
                <a:spcPts val="600"/>
              </a:spcAft>
              <a:buNone/>
            </a:pPr>
            <a:r>
              <a:rPr lang="en-US" sz="1800" b="1">
                <a:solidFill>
                  <a:srgbClr val="C00000"/>
                </a:solidFill>
                <a:latin typeface="Arial" pitchFamily="34" charset="0"/>
                <a:cs typeface="Arial" pitchFamily="34" charset="0"/>
              </a:rPr>
              <a:t>5. Người tạo ác nghiệp khi mạng chung gia đình nên làm thế nào? (3)</a:t>
            </a:r>
          </a:p>
          <a:p>
            <a:pPr marL="0" indent="0" algn="just">
              <a:spcAft>
                <a:spcPts val="600"/>
              </a:spcAft>
              <a:buNone/>
            </a:pPr>
            <a:r>
              <a:rPr lang="en-US" sz="1800" b="1" i="1">
                <a:solidFill>
                  <a:srgbClr val="0000FF"/>
                </a:solidFill>
                <a:latin typeface="Arial" pitchFamily="34" charset="0"/>
                <a:cs typeface="Arial" pitchFamily="34" charset="0"/>
              </a:rPr>
              <a:t>Sau khi chết</a:t>
            </a:r>
          </a:p>
          <a:p>
            <a:pPr marL="246888" lvl="1" indent="0" algn="just">
              <a:spcBef>
                <a:spcPts val="600"/>
              </a:spcBef>
              <a:spcAft>
                <a:spcPts val="600"/>
              </a:spcAft>
              <a:buNone/>
            </a:pPr>
            <a:r>
              <a:rPr lang="en-US" sz="1800" i="1">
                <a:solidFill>
                  <a:srgbClr val="0000FF"/>
                </a:solidFill>
                <a:latin typeface="Arial" pitchFamily="34" charset="0"/>
                <a:cs typeface="Arial" pitchFamily="34" charset="0"/>
              </a:rPr>
              <a:t>Con cháu phải tu tạo nhiều phước lành</a:t>
            </a:r>
          </a:p>
          <a:p>
            <a:pPr lvl="1" algn="just">
              <a:spcBef>
                <a:spcPts val="600"/>
              </a:spcBef>
              <a:spcAft>
                <a:spcPts val="600"/>
              </a:spcAft>
            </a:pPr>
            <a:r>
              <a:rPr lang="en-US" sz="1800">
                <a:solidFill>
                  <a:schemeClr val="tx1"/>
                </a:solidFill>
                <a:latin typeface="Arial" pitchFamily="34" charset="0"/>
                <a:cs typeface="Arial" pitchFamily="34" charset="0"/>
              </a:rPr>
              <a:t>Như sau khi người ấy đã chết, nếu lại có thể trong bốn mươi chín ngày vì người ấy mà tu tạo nhiều phước lành, thì có thể làm cho người chết đó vĩnh viễn xa lìa chốn ác đạo, được sanh vào cõi trời hoặc cõi người, hưởng sự vui thù thắng vi diệu; quyến thuộc hiện tại cũng được vô lượng lợi ích.</a:t>
            </a:r>
          </a:p>
          <a:p>
            <a:pPr marL="484632" lvl="2" indent="0" algn="just">
              <a:spcBef>
                <a:spcPts val="600"/>
              </a:spcBef>
              <a:spcAft>
                <a:spcPts val="600"/>
              </a:spcAft>
              <a:buNone/>
            </a:pPr>
            <a:r>
              <a:rPr lang="en-US" sz="1800">
                <a:solidFill>
                  <a:schemeClr val="tx1"/>
                </a:solidFill>
                <a:latin typeface="Arial" pitchFamily="34" charset="0"/>
                <a:cs typeface="Arial" pitchFamily="34" charset="0"/>
              </a:rPr>
              <a:t>"Vì lẽ đó nên nay con đối trước Ðức Phật Thế Tôn, cùng Thiên Long Bát Bộ, nhân và phi nhân v.v... mà khuyên bảo các chúng sanh trong cõi Diêm Phù Ðề:</a:t>
            </a:r>
          </a:p>
          <a:p>
            <a:pPr marL="246888" lvl="1" indent="0" algn="just">
              <a:spcBef>
                <a:spcPts val="600"/>
              </a:spcBef>
              <a:spcAft>
                <a:spcPts val="600"/>
              </a:spcAft>
              <a:buNone/>
            </a:pPr>
            <a:r>
              <a:rPr lang="en-US" sz="1800" i="1">
                <a:solidFill>
                  <a:srgbClr val="0000FF"/>
                </a:solidFill>
                <a:latin typeface="Arial" pitchFamily="34" charset="0"/>
                <a:cs typeface="Arial" pitchFamily="34" charset="0"/>
              </a:rPr>
              <a:t>Không giết hại sinh vật cúng tế</a:t>
            </a:r>
          </a:p>
          <a:p>
            <a:pPr lvl="1" algn="just">
              <a:spcBef>
                <a:spcPts val="600"/>
              </a:spcBef>
              <a:spcAft>
                <a:spcPts val="600"/>
              </a:spcAft>
            </a:pPr>
            <a:r>
              <a:rPr lang="en-US" sz="1800">
                <a:solidFill>
                  <a:schemeClr val="tx1"/>
                </a:solidFill>
                <a:latin typeface="Arial" pitchFamily="34" charset="0"/>
                <a:cs typeface="Arial" pitchFamily="34" charset="0"/>
              </a:rPr>
              <a:t>Vào ngày lâm chung, cần phải cẩn thận, chớ giết hại và chớ gây tạo ác duyên, cũng đừng bái tế quỷ thần, cầu xin vọng lượng.</a:t>
            </a:r>
          </a:p>
          <a:p>
            <a:pPr lvl="1" algn="just">
              <a:spcBef>
                <a:spcPts val="600"/>
              </a:spcBef>
              <a:spcAft>
                <a:spcPts val="600"/>
              </a:spcAft>
            </a:pPr>
            <a:r>
              <a:rPr lang="en-US" sz="1800">
                <a:solidFill>
                  <a:schemeClr val="tx1"/>
                </a:solidFill>
                <a:latin typeface="Arial" pitchFamily="34" charset="0"/>
                <a:cs typeface="Arial" pitchFamily="34" charset="0"/>
              </a:rPr>
              <a:t>Vì sao thế? Vì việc sát hại cho đến tế bái đó không có mảy may năng lực lợi ích cho người mất, mà chỉ kết thêm tội duyên, làm cho nặng thêm mà thôi.</a:t>
            </a:r>
          </a:p>
          <a:p>
            <a:pPr lvl="1" algn="just">
              <a:spcBef>
                <a:spcPts val="600"/>
              </a:spcBef>
              <a:spcAft>
                <a:spcPts val="600"/>
              </a:spcAft>
            </a:pPr>
            <a:endParaRPr lang="en-US" sz="1800">
              <a:solidFill>
                <a:schemeClr val="tx1"/>
              </a:solidFill>
              <a:latin typeface="Arial" pitchFamily="34" charset="0"/>
              <a:cs typeface="Arial" pitchFamily="34" charset="0"/>
            </a:endParaRPr>
          </a:p>
          <a:p>
            <a:pPr lvl="1" algn="just">
              <a:spcBef>
                <a:spcPts val="600"/>
              </a:spcBef>
              <a:spcAft>
                <a:spcPts val="600"/>
              </a:spcAft>
            </a:pPr>
            <a:endParaRPr lang="en-US" sz="1800">
              <a:latin typeface="Arial" pitchFamily="34" charset="0"/>
              <a:cs typeface="Arial" pitchFamily="34" charset="0"/>
            </a:endParaRPr>
          </a:p>
          <a:p>
            <a:pPr algn="just">
              <a:spcAft>
                <a:spcPts val="600"/>
              </a:spcAft>
            </a:pPr>
            <a:endParaRPr lang="en-US" sz="1800">
              <a:latin typeface="Arial" pitchFamily="34" charset="0"/>
              <a:cs typeface="Arial" pitchFamily="34" charset="0"/>
            </a:endParaRPr>
          </a:p>
        </p:txBody>
      </p:sp>
      <p:sp>
        <p:nvSpPr>
          <p:cNvPr id="5" name="Title 1"/>
          <p:cNvSpPr txBox="1">
            <a:spLocks/>
          </p:cNvSpPr>
          <p:nvPr/>
        </p:nvSpPr>
        <p:spPr>
          <a:xfrm>
            <a:off x="13855" y="34636"/>
            <a:ext cx="8153400" cy="609600"/>
          </a:xfrm>
          <a:prstGeom prst="rect">
            <a:avLst/>
          </a:prstGeom>
        </p:spPr>
        <p:txBody>
          <a:bodyPr vert="horz" lIns="45720" tIns="0" rIns="45720" bIns="0" anchor="b" anchorCtr="0">
            <a:normAutofit fontScale="97500"/>
          </a:bodyPr>
          <a:lst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a:lstStyle>
          <a:p>
            <a:pPr algn="ctr">
              <a:lnSpc>
                <a:spcPct val="150000"/>
              </a:lnSpc>
            </a:pPr>
            <a:r>
              <a:rPr lang="en-US" sz="2800">
                <a:solidFill>
                  <a:srgbClr val="00B0F0"/>
                </a:solidFill>
              </a:rPr>
              <a:t>trích: Kinh Địa tạng bồ tát bổn nguyện</a:t>
            </a:r>
          </a:p>
        </p:txBody>
      </p:sp>
    </p:spTree>
    <p:extLst>
      <p:ext uri="{BB962C8B-B14F-4D97-AF65-F5344CB8AC3E}">
        <p14:creationId xmlns:p14="http://schemas.microsoft.com/office/powerpoint/2010/main" val="12867713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855" y="762000"/>
            <a:ext cx="8153400" cy="6096000"/>
          </a:xfrm>
        </p:spPr>
        <p:txBody>
          <a:bodyPr>
            <a:normAutofit fontScale="92500"/>
          </a:bodyPr>
          <a:lstStyle/>
          <a:p>
            <a:pPr marL="0" indent="0" algn="just">
              <a:buNone/>
            </a:pPr>
            <a:r>
              <a:rPr lang="en-US" sz="1800" b="1">
                <a:solidFill>
                  <a:srgbClr val="C00000"/>
                </a:solidFill>
                <a:latin typeface="Arial" pitchFamily="34" charset="0"/>
                <a:cs typeface="Arial" pitchFamily="34" charset="0"/>
              </a:rPr>
              <a:t>5. Người tạo ác nghiệp khi mạng chung gia đình nên làm thế nào? (4)</a:t>
            </a:r>
          </a:p>
          <a:p>
            <a:pPr algn="just"/>
            <a:r>
              <a:rPr lang="en-US" sz="1800">
                <a:latin typeface="Arial" pitchFamily="34" charset="0"/>
                <a:cs typeface="Arial" pitchFamily="34" charset="0"/>
              </a:rPr>
              <a:t>Giả sử người chết đó, trong đời vị lai hoặc đời hiện tại, đắc được phần Thánh Quả, sẽ sanh vào cõi trời, cõi người; nhưng vì lúc lâm chung bị hàng quyến thuộc gây tạo ác nhân, làm cho người chết cũng mắc lấy ương lụy, phải đối biện, chậm sanh vào chốn tốt lành.</a:t>
            </a:r>
          </a:p>
          <a:p>
            <a:pPr algn="just"/>
            <a:r>
              <a:rPr lang="en-US" sz="1800">
                <a:latin typeface="Arial" pitchFamily="34" charset="0"/>
                <a:cs typeface="Arial" pitchFamily="34" charset="0"/>
              </a:rPr>
              <a:t>Huống chi là người sắp chết lúc sống chưa từng có chút thiện căn, phải y theo bổn nghiệp mà tự đọa ác đạo! Hàng quyến thuộc nỡ nào làm tăng nghiệp tội của người ấy?!</a:t>
            </a:r>
          </a:p>
          <a:p>
            <a:pPr algn="just"/>
            <a:r>
              <a:rPr lang="en-US" sz="1800">
                <a:latin typeface="Arial" pitchFamily="34" charset="0"/>
                <a:cs typeface="Arial" pitchFamily="34" charset="0"/>
              </a:rPr>
              <a:t>Ví như có người từ xứ xa đến, tuyệt lương thực đã ba ngày, lại vác theo đồ vật nặng hơn trăm cân, bỗng gặp kẻ lân cận gởi ít món đồ nữa, vì thế mà càng khốn đốn, nặng nề thêm."</a:t>
            </a:r>
          </a:p>
          <a:p>
            <a:pPr algn="just"/>
            <a:r>
              <a:rPr lang="en-US" sz="1800">
                <a:latin typeface="Arial" pitchFamily="34" charset="0"/>
                <a:cs typeface="Arial" pitchFamily="34" charset="0"/>
              </a:rPr>
              <a:t>"Bạch Ðức Thế Tôn! Con xem xét chúng sanh cõi Diêm Phù Ðề, ở trong giáo pháp của chư Phật, nếu có thể làm thiện sự chừng bằng một sợi lông, một giọt nước, một hạt cát, một mảy bụi, thì tất cả đều tự mình được sự lợi ích.“</a:t>
            </a:r>
          </a:p>
          <a:p>
            <a:pPr marL="0" indent="0" algn="just">
              <a:buNone/>
            </a:pPr>
            <a:r>
              <a:rPr lang="en-US" sz="1800" i="1">
                <a:solidFill>
                  <a:srgbClr val="0000FF"/>
                </a:solidFill>
                <a:latin typeface="Arial" pitchFamily="34" charset="0"/>
                <a:cs typeface="Arial" pitchFamily="34" charset="0"/>
              </a:rPr>
              <a:t>Người còn, kẻ mất đều được lợi ích</a:t>
            </a:r>
          </a:p>
          <a:p>
            <a:pPr algn="just"/>
            <a:r>
              <a:rPr lang="en-US" sz="1800">
                <a:latin typeface="Arial" pitchFamily="34" charset="0"/>
                <a:cs typeface="Arial" pitchFamily="34" charset="0"/>
              </a:rPr>
              <a:t>"Như có người nam hoặc người nữ nào, lúc sống đã không tu thiện nhân mà lại tạo nhiều nghiệp tội, sau khi mạng chung lại được hàng quyến thuộc vì người chết mà tu tạo phước lợi lớn nhỏ; thì tất cả Thánh sự</a:t>
            </a:r>
            <a:r>
              <a:rPr lang="en-US" sz="1800" b="1">
                <a:latin typeface="Arial" pitchFamily="34" charset="0"/>
                <a:cs typeface="Arial" pitchFamily="34" charset="0"/>
              </a:rPr>
              <a:t>, trong bảy phần công đức, người chết được một phần, còn sáu phần thuộc về người sống hiện lo tu tạo đó.</a:t>
            </a:r>
            <a:r>
              <a:rPr lang="en-US" sz="1800">
                <a:latin typeface="Arial" pitchFamily="34" charset="0"/>
                <a:cs typeface="Arial" pitchFamily="34" charset="0"/>
              </a:rPr>
              <a:t> Vì thế cho nên, các thiện nam thiện nữ ở hiện tại và vị lai, nghe lời nói vừa rồi đó nên cố gắng tự tu hành, thì được hưởng trọn phần công đức.</a:t>
            </a:r>
          </a:p>
          <a:p>
            <a:pPr algn="just"/>
            <a:endParaRPr lang="en-US" sz="1800">
              <a:latin typeface="Arial" pitchFamily="34" charset="0"/>
              <a:cs typeface="Arial" pitchFamily="34" charset="0"/>
            </a:endParaRPr>
          </a:p>
          <a:p>
            <a:pPr marL="0" indent="0" algn="just">
              <a:buNone/>
            </a:pPr>
            <a:endParaRPr lang="en-US" sz="1800">
              <a:latin typeface="Arial" pitchFamily="34" charset="0"/>
              <a:cs typeface="Arial" pitchFamily="34" charset="0"/>
            </a:endParaRPr>
          </a:p>
          <a:p>
            <a:pPr algn="just"/>
            <a:endParaRPr lang="en-US" sz="1800">
              <a:latin typeface="Arial" pitchFamily="34" charset="0"/>
              <a:cs typeface="Arial" pitchFamily="34" charset="0"/>
            </a:endParaRPr>
          </a:p>
          <a:p>
            <a:pPr marL="0" indent="0" algn="just">
              <a:buNone/>
            </a:pPr>
            <a:endParaRPr lang="en-US" sz="1800">
              <a:latin typeface="Arial" pitchFamily="34" charset="0"/>
              <a:cs typeface="Arial" pitchFamily="34" charset="0"/>
            </a:endParaRPr>
          </a:p>
        </p:txBody>
      </p:sp>
      <p:sp>
        <p:nvSpPr>
          <p:cNvPr id="4" name="Title 1"/>
          <p:cNvSpPr txBox="1">
            <a:spLocks/>
          </p:cNvSpPr>
          <p:nvPr/>
        </p:nvSpPr>
        <p:spPr>
          <a:xfrm>
            <a:off x="13855" y="34636"/>
            <a:ext cx="8153400" cy="609600"/>
          </a:xfrm>
          <a:prstGeom prst="rect">
            <a:avLst/>
          </a:prstGeom>
        </p:spPr>
        <p:txBody>
          <a:bodyPr vert="horz" lIns="45720" tIns="0" rIns="45720" bIns="0" anchor="b" anchorCtr="0">
            <a:normAutofit fontScale="97500"/>
          </a:bodyPr>
          <a:lst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a:lstStyle>
          <a:p>
            <a:pPr algn="ctr">
              <a:lnSpc>
                <a:spcPct val="150000"/>
              </a:lnSpc>
            </a:pPr>
            <a:r>
              <a:rPr lang="en-US" sz="2800">
                <a:solidFill>
                  <a:srgbClr val="00B0F0"/>
                </a:solidFill>
              </a:rPr>
              <a:t>trích: Kinh Địa tạng bồ tát bổn nguyện</a:t>
            </a:r>
          </a:p>
        </p:txBody>
      </p:sp>
    </p:spTree>
    <p:extLst>
      <p:ext uri="{BB962C8B-B14F-4D97-AF65-F5344CB8AC3E}">
        <p14:creationId xmlns:p14="http://schemas.microsoft.com/office/powerpoint/2010/main" val="39113589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85800"/>
            <a:ext cx="8153400" cy="6172200"/>
          </a:xfrm>
        </p:spPr>
        <p:txBody>
          <a:bodyPr>
            <a:noAutofit/>
          </a:bodyPr>
          <a:lstStyle/>
          <a:p>
            <a:pPr marL="0" indent="0" algn="just">
              <a:spcAft>
                <a:spcPts val="600"/>
              </a:spcAft>
              <a:buNone/>
            </a:pPr>
            <a:r>
              <a:rPr lang="en-US" sz="1800" b="1">
                <a:solidFill>
                  <a:srgbClr val="C00000"/>
                </a:solidFill>
                <a:latin typeface="Arial" pitchFamily="34" charset="0"/>
                <a:cs typeface="Arial" pitchFamily="34" charset="0"/>
              </a:rPr>
              <a:t>6. Trong vòng 49 ngày người chết luôn mong ngóng quyến thuộc làm công đức (1)</a:t>
            </a:r>
          </a:p>
          <a:p>
            <a:pPr marL="0" indent="0" algn="just">
              <a:spcAft>
                <a:spcPts val="600"/>
              </a:spcAft>
              <a:buNone/>
            </a:pPr>
            <a:r>
              <a:rPr lang="en-US" sz="1800" i="1">
                <a:solidFill>
                  <a:srgbClr val="0000FF"/>
                </a:solidFill>
                <a:latin typeface="Arial" pitchFamily="34" charset="0"/>
                <a:cs typeface="Arial" pitchFamily="34" charset="0"/>
              </a:rPr>
              <a:t>Trước 49 ngày chưa định tội phước</a:t>
            </a:r>
          </a:p>
          <a:p>
            <a:pPr algn="just">
              <a:spcAft>
                <a:spcPts val="600"/>
              </a:spcAft>
              <a:buFont typeface="Wingdings" pitchFamily="2" charset="2"/>
              <a:buChar char="v"/>
            </a:pPr>
            <a:r>
              <a:rPr lang="en-US" sz="1800">
                <a:latin typeface="Arial" pitchFamily="34" charset="0"/>
                <a:cs typeface="Arial" pitchFamily="34" charset="0"/>
              </a:rPr>
              <a:t>Ðại quỷ Vô Thường không hẹn mà đến, thần hồn vơ vẩn mịt mờ, chưa rõ là tội hay phước, trong bốn mươi chín ngày như ngây như điếc, hoặc ở tại các ty sở để biện luận về nghiệp quả, sau khi thẩm định xong thì cứ y theo nghiệp mà thọ sanh.</a:t>
            </a:r>
          </a:p>
          <a:p>
            <a:pPr algn="just">
              <a:spcAft>
                <a:spcPts val="600"/>
              </a:spcAft>
            </a:pPr>
            <a:r>
              <a:rPr lang="en-US" sz="1800">
                <a:latin typeface="Arial" pitchFamily="34" charset="0"/>
                <a:cs typeface="Arial" pitchFamily="34" charset="0"/>
              </a:rPr>
              <a:t>Trong lúc chưa biết ra sao đó thì đã ngàn muôn sầu khổ, huống là phải bị đọa vào các ác đạo!</a:t>
            </a:r>
          </a:p>
          <a:p>
            <a:pPr algn="just">
              <a:spcAft>
                <a:spcPts val="600"/>
              </a:spcAft>
            </a:pPr>
            <a:r>
              <a:rPr lang="en-US" sz="1800">
                <a:latin typeface="Arial" pitchFamily="34" charset="0"/>
                <a:cs typeface="Arial" pitchFamily="34" charset="0"/>
              </a:rPr>
              <a:t>Người chết đó khi chưa được thọ sanh, ở trong bốn mươi chín ngày luôn luôn trông ngóng hàng cốt nhục quyến thuộc tu tạo phước lực để cứu vớt cho. Quá ngày ấy rồi thì cứ theo nghiệp mà thọ báo.</a:t>
            </a:r>
          </a:p>
          <a:p>
            <a:pPr marL="0" indent="0" algn="just">
              <a:spcAft>
                <a:spcPts val="600"/>
              </a:spcAft>
              <a:buNone/>
            </a:pPr>
            <a:r>
              <a:rPr lang="en-US" sz="1800" i="1">
                <a:solidFill>
                  <a:srgbClr val="0000FF"/>
                </a:solidFill>
                <a:latin typeface="Arial" pitchFamily="34" charset="0"/>
                <a:cs typeface="Arial" pitchFamily="34" charset="0"/>
              </a:rPr>
              <a:t>Sau 49 ngày theo nghiệp thọ báo:</a:t>
            </a:r>
          </a:p>
          <a:p>
            <a:pPr algn="just">
              <a:spcAft>
                <a:spcPts val="600"/>
              </a:spcAft>
            </a:pPr>
            <a:r>
              <a:rPr lang="en-US" sz="1800">
                <a:latin typeface="Arial" pitchFamily="34" charset="0"/>
                <a:cs typeface="Arial" pitchFamily="34" charset="0"/>
              </a:rPr>
              <a:t>Nếu là tội nhân thì phải trải qua trong trăm ngàn năm, không có ngày được giải thoát; </a:t>
            </a:r>
          </a:p>
          <a:p>
            <a:pPr algn="just">
              <a:spcAft>
                <a:spcPts val="600"/>
              </a:spcAft>
            </a:pPr>
            <a:r>
              <a:rPr lang="en-US" sz="1800">
                <a:latin typeface="Arial" pitchFamily="34" charset="0"/>
                <a:cs typeface="Arial" pitchFamily="34" charset="0"/>
              </a:rPr>
              <a:t>Còn nếu là năm tội Vô Gián thì phải đọa vào đại địa ngục, chịu mãi những sự đau khổ trong ngàn kiếp muôn kiếp.</a:t>
            </a:r>
          </a:p>
          <a:p>
            <a:pPr algn="just">
              <a:spcAft>
                <a:spcPts val="600"/>
              </a:spcAft>
            </a:pPr>
            <a:endParaRPr lang="en-US" sz="1800">
              <a:latin typeface="Arial" pitchFamily="34" charset="0"/>
              <a:cs typeface="Arial" pitchFamily="34" charset="0"/>
            </a:endParaRPr>
          </a:p>
        </p:txBody>
      </p:sp>
      <p:sp>
        <p:nvSpPr>
          <p:cNvPr id="4" name="Title 1"/>
          <p:cNvSpPr txBox="1">
            <a:spLocks/>
          </p:cNvSpPr>
          <p:nvPr/>
        </p:nvSpPr>
        <p:spPr>
          <a:xfrm>
            <a:off x="13855" y="34636"/>
            <a:ext cx="8153400" cy="609600"/>
          </a:xfrm>
          <a:prstGeom prst="rect">
            <a:avLst/>
          </a:prstGeom>
        </p:spPr>
        <p:txBody>
          <a:bodyPr vert="horz" lIns="45720" tIns="0" rIns="45720" bIns="0" anchor="b" anchorCtr="0">
            <a:normAutofit fontScale="97500"/>
          </a:bodyPr>
          <a:lst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a:lstStyle>
          <a:p>
            <a:pPr algn="ctr">
              <a:lnSpc>
                <a:spcPct val="150000"/>
              </a:lnSpc>
            </a:pPr>
            <a:r>
              <a:rPr lang="en-US" sz="2800">
                <a:solidFill>
                  <a:srgbClr val="00B0F0"/>
                </a:solidFill>
              </a:rPr>
              <a:t>trích: Kinh Địa tạng bồ tát bổn nguyện</a:t>
            </a:r>
          </a:p>
        </p:txBody>
      </p:sp>
    </p:spTree>
    <p:extLst>
      <p:ext uri="{BB962C8B-B14F-4D97-AF65-F5344CB8AC3E}">
        <p14:creationId xmlns:p14="http://schemas.microsoft.com/office/powerpoint/2010/main" val="35405366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153400" cy="609600"/>
          </a:xfrm>
        </p:spPr>
        <p:txBody>
          <a:bodyPr>
            <a:normAutofit/>
          </a:bodyPr>
          <a:lstStyle/>
          <a:p>
            <a:pPr algn="ctr"/>
            <a:r>
              <a:rPr lang="en-US" sz="3200"/>
              <a:t>Sát sinh – phóng sanh - quả báo</a:t>
            </a:r>
          </a:p>
        </p:txBody>
      </p:sp>
      <p:sp>
        <p:nvSpPr>
          <p:cNvPr id="3" name="Content Placeholder 2"/>
          <p:cNvSpPr>
            <a:spLocks noGrp="1"/>
          </p:cNvSpPr>
          <p:nvPr>
            <p:ph idx="1"/>
          </p:nvPr>
        </p:nvSpPr>
        <p:spPr>
          <a:xfrm>
            <a:off x="0" y="685800"/>
            <a:ext cx="8153400" cy="6172200"/>
          </a:xfrm>
        </p:spPr>
        <p:txBody>
          <a:bodyPr>
            <a:noAutofit/>
          </a:bodyPr>
          <a:lstStyle/>
          <a:p>
            <a:pPr marL="0" indent="0" algn="just">
              <a:lnSpc>
                <a:spcPct val="90000"/>
              </a:lnSpc>
              <a:spcAft>
                <a:spcPts val="600"/>
              </a:spcAft>
              <a:buNone/>
            </a:pPr>
            <a:r>
              <a:rPr lang="en-US" sz="1800">
                <a:latin typeface="Arial" panose="020B0604020202020204" pitchFamily="34" charset="0"/>
                <a:cs typeface="Arial" pitchFamily="34" charset="0"/>
              </a:rPr>
              <a:t>Có thể quán sát 3 mức như sau</a:t>
            </a:r>
          </a:p>
          <a:p>
            <a:pPr marL="0" indent="0" algn="just">
              <a:lnSpc>
                <a:spcPct val="90000"/>
              </a:lnSpc>
              <a:spcAft>
                <a:spcPts val="600"/>
              </a:spcAft>
              <a:buNone/>
            </a:pPr>
            <a:r>
              <a:rPr lang="en-US" sz="1800" b="1">
                <a:latin typeface="Arial" panose="020B0604020202020204" pitchFamily="34" charset="0"/>
                <a:cs typeface="Arial" pitchFamily="34" charset="0"/>
              </a:rPr>
              <a:t>B</a:t>
            </a:r>
            <a:r>
              <a:rPr lang="vi-VN" sz="1800" b="1">
                <a:latin typeface="Arial" panose="020B0604020202020204" pitchFamily="34" charset="0"/>
                <a:cs typeface="Arial" pitchFamily="34" charset="0"/>
              </a:rPr>
              <a:t>ư</a:t>
            </a:r>
            <a:r>
              <a:rPr lang="en-US" sz="1800" b="1">
                <a:latin typeface="Arial" panose="020B0604020202020204" pitchFamily="34" charset="0"/>
                <a:cs typeface="Arial" pitchFamily="34" charset="0"/>
              </a:rPr>
              <a:t>ớc 1. </a:t>
            </a:r>
            <a:r>
              <a:rPr lang="en-US" sz="1800" b="1">
                <a:solidFill>
                  <a:srgbClr val="FF0000"/>
                </a:solidFill>
                <a:latin typeface="Arial" panose="020B0604020202020204" pitchFamily="34" charset="0"/>
                <a:cs typeface="Arial" pitchFamily="34" charset="0"/>
              </a:rPr>
              <a:t>Sát sanh:</a:t>
            </a:r>
          </a:p>
          <a:p>
            <a:pPr marL="589788" lvl="1" indent="-342900" algn="just">
              <a:lnSpc>
                <a:spcPct val="90000"/>
              </a:lnSpc>
              <a:spcBef>
                <a:spcPts val="600"/>
              </a:spcBef>
              <a:spcAft>
                <a:spcPts val="600"/>
              </a:spcAft>
              <a:buClrTx/>
              <a:buFont typeface="Wingdings" pitchFamily="2" charset="2"/>
              <a:buChar char="v"/>
            </a:pPr>
            <a:r>
              <a:rPr lang="en-US" sz="1800">
                <a:solidFill>
                  <a:schemeClr val="tx1"/>
                </a:solidFill>
                <a:latin typeface="Arial" panose="020B0604020202020204" pitchFamily="34" charset="0"/>
                <a:cs typeface="Arial" pitchFamily="34" charset="0"/>
              </a:rPr>
              <a:t>Kết oán thù với chúng sanh:- Bản thân, gia đình: Bệnh tật, họa hại</a:t>
            </a:r>
          </a:p>
          <a:p>
            <a:pPr marL="589788" lvl="1" indent="-342900" algn="just">
              <a:lnSpc>
                <a:spcPct val="90000"/>
              </a:lnSpc>
              <a:spcBef>
                <a:spcPts val="600"/>
              </a:spcBef>
              <a:spcAft>
                <a:spcPts val="600"/>
              </a:spcAft>
              <a:buClrTx/>
              <a:buFont typeface="Wingdings" pitchFamily="2" charset="2"/>
              <a:buChar char="v"/>
            </a:pPr>
            <a:r>
              <a:rPr lang="en-US" sz="1800">
                <a:solidFill>
                  <a:schemeClr val="tx1"/>
                </a:solidFill>
                <a:latin typeface="Arial" panose="020B0604020202020204" pitchFamily="34" charset="0"/>
                <a:cs typeface="Arial" pitchFamily="34" charset="0"/>
              </a:rPr>
              <a:t>Đại bất hiếu: </a:t>
            </a:r>
            <a:r>
              <a:rPr lang="en-US" sz="1800">
                <a:latin typeface="Arial" panose="020B0604020202020204" pitchFamily="34" charset="0"/>
                <a:cs typeface="Arial" pitchFamily="34" charset="0"/>
              </a:rPr>
              <a:t>- </a:t>
            </a:r>
            <a:r>
              <a:rPr lang="en-US" sz="1800">
                <a:solidFill>
                  <a:schemeClr val="tx1"/>
                </a:solidFill>
                <a:latin typeface="Arial" panose="020B0604020202020204" pitchFamily="34" charset="0"/>
                <a:cs typeface="Arial" pitchFamily="34" charset="0"/>
              </a:rPr>
              <a:t>Giết hại cha mẹ, người thân của chính mình</a:t>
            </a:r>
          </a:p>
          <a:p>
            <a:pPr marL="589788" lvl="1" indent="-342900" algn="just">
              <a:lnSpc>
                <a:spcPct val="90000"/>
              </a:lnSpc>
              <a:spcBef>
                <a:spcPts val="600"/>
              </a:spcBef>
              <a:spcAft>
                <a:spcPts val="600"/>
              </a:spcAft>
              <a:buClrTx/>
              <a:buFont typeface="Wingdings" pitchFamily="2" charset="2"/>
              <a:buChar char="v"/>
            </a:pPr>
            <a:r>
              <a:rPr lang="en-US" sz="1800">
                <a:solidFill>
                  <a:schemeClr val="tx1"/>
                </a:solidFill>
                <a:latin typeface="Arial" panose="020B0604020202020204" pitchFamily="34" charset="0"/>
                <a:cs typeface="Arial" pitchFamily="34" charset="0"/>
              </a:rPr>
              <a:t>Nhân quả:</a:t>
            </a:r>
          </a:p>
          <a:p>
            <a:pPr marL="484632" lvl="2" indent="0" algn="just">
              <a:lnSpc>
                <a:spcPct val="90000"/>
              </a:lnSpc>
              <a:spcBef>
                <a:spcPts val="600"/>
              </a:spcBef>
              <a:spcAft>
                <a:spcPts val="600"/>
              </a:spcAft>
              <a:buNone/>
            </a:pPr>
            <a:r>
              <a:rPr lang="en-US" sz="1800">
                <a:latin typeface="Arial" pitchFamily="34" charset="0"/>
                <a:cs typeface="Arial" pitchFamily="34" charset="0"/>
              </a:rPr>
              <a:t>- Đọa địa ngục</a:t>
            </a:r>
          </a:p>
          <a:p>
            <a:pPr marL="484632" lvl="2" indent="0" algn="just">
              <a:lnSpc>
                <a:spcPct val="90000"/>
              </a:lnSpc>
              <a:spcBef>
                <a:spcPts val="600"/>
              </a:spcBef>
              <a:spcAft>
                <a:spcPts val="600"/>
              </a:spcAft>
              <a:buNone/>
            </a:pPr>
            <a:r>
              <a:rPr lang="en-US" sz="1800">
                <a:latin typeface="Arial" pitchFamily="34" charset="0"/>
                <a:cs typeface="Arial" pitchFamily="34" charset="0"/>
              </a:rPr>
              <a:t>- Mang thân súc sanh trả nợ</a:t>
            </a:r>
          </a:p>
          <a:p>
            <a:pPr marL="0" indent="0" algn="just">
              <a:lnSpc>
                <a:spcPct val="90000"/>
              </a:lnSpc>
              <a:spcAft>
                <a:spcPts val="600"/>
              </a:spcAft>
              <a:buNone/>
            </a:pPr>
            <a:r>
              <a:rPr lang="en-US" sz="1800" b="1">
                <a:latin typeface="Arial" panose="020B0604020202020204" pitchFamily="34" charset="0"/>
                <a:cs typeface="Arial" pitchFamily="34" charset="0"/>
              </a:rPr>
              <a:t>B</a:t>
            </a:r>
            <a:r>
              <a:rPr lang="vi-VN" sz="1800" b="1">
                <a:latin typeface="Arial" panose="020B0604020202020204" pitchFamily="34" charset="0"/>
                <a:cs typeface="Arial" pitchFamily="34" charset="0"/>
              </a:rPr>
              <a:t>ư</a:t>
            </a:r>
            <a:r>
              <a:rPr lang="en-US" sz="1800" b="1">
                <a:latin typeface="Arial" panose="020B0604020202020204" pitchFamily="34" charset="0"/>
                <a:cs typeface="Arial" pitchFamily="34" charset="0"/>
              </a:rPr>
              <a:t>ớc 2. </a:t>
            </a:r>
            <a:r>
              <a:rPr lang="en-US" sz="1800" b="1">
                <a:solidFill>
                  <a:srgbClr val="FF0000"/>
                </a:solidFill>
                <a:latin typeface="Arial" panose="020B0604020202020204" pitchFamily="34" charset="0"/>
                <a:cs typeface="Arial" pitchFamily="34" charset="0"/>
              </a:rPr>
              <a:t>Không sát sanh </a:t>
            </a:r>
            <a:r>
              <a:rPr lang="en-US" sz="1800">
                <a:latin typeface="Arial" panose="020B0604020202020204" pitchFamily="34" charset="0"/>
                <a:cs typeface="Arial" pitchFamily="34" charset="0"/>
              </a:rPr>
              <a:t>(Một trong thập thiện nghiệp – Nhân đạo)</a:t>
            </a:r>
          </a:p>
          <a:p>
            <a:pPr marL="0" indent="0" algn="just">
              <a:lnSpc>
                <a:spcPct val="90000"/>
              </a:lnSpc>
              <a:spcAft>
                <a:spcPts val="600"/>
              </a:spcAft>
              <a:buNone/>
            </a:pPr>
            <a:r>
              <a:rPr lang="en-US" sz="1800" b="1">
                <a:latin typeface="Arial" panose="020B0604020202020204" pitchFamily="34" charset="0"/>
                <a:cs typeface="Arial" pitchFamily="34" charset="0"/>
              </a:rPr>
              <a:t>B</a:t>
            </a:r>
            <a:r>
              <a:rPr lang="vi-VN" sz="1800" b="1">
                <a:latin typeface="Arial" panose="020B0604020202020204" pitchFamily="34" charset="0"/>
                <a:cs typeface="Arial" pitchFamily="34" charset="0"/>
              </a:rPr>
              <a:t>ư</a:t>
            </a:r>
            <a:r>
              <a:rPr lang="en-US" sz="1800" b="1">
                <a:latin typeface="Arial" panose="020B0604020202020204" pitchFamily="34" charset="0"/>
                <a:cs typeface="Arial" pitchFamily="34" charset="0"/>
              </a:rPr>
              <a:t>ớc 3. </a:t>
            </a:r>
            <a:r>
              <a:rPr lang="en-US" sz="1800" b="1">
                <a:solidFill>
                  <a:srgbClr val="FF0000"/>
                </a:solidFill>
                <a:latin typeface="Arial" panose="020B0604020202020204" pitchFamily="34" charset="0"/>
                <a:cs typeface="Arial" pitchFamily="34" charset="0"/>
              </a:rPr>
              <a:t>Phóng sanh </a:t>
            </a:r>
            <a:r>
              <a:rPr lang="en-US" sz="1800">
                <a:latin typeface="Arial" panose="020B0604020202020204" pitchFamily="34" charset="0"/>
                <a:cs typeface="Arial" pitchFamily="34" charset="0"/>
              </a:rPr>
              <a:t>(trưởng dưỡng lòng từ bi – là tâm phật)</a:t>
            </a:r>
          </a:p>
          <a:p>
            <a:pPr algn="just">
              <a:lnSpc>
                <a:spcPct val="90000"/>
              </a:lnSpc>
              <a:spcAft>
                <a:spcPts val="600"/>
              </a:spcAft>
              <a:buFont typeface="Wingdings" pitchFamily="2" charset="2"/>
              <a:buChar char="§"/>
            </a:pPr>
            <a:r>
              <a:rPr lang="vi-VN" sz="1800">
                <a:latin typeface="Arial" panose="020B0604020202020204" pitchFamily="34" charset="0"/>
                <a:cs typeface="Arial" panose="020B0604020202020204" pitchFamily="34" charset="0"/>
              </a:rPr>
              <a:t>Trong Kinh Quán Vô Lượng Thọ Phật dạy rằng</a:t>
            </a:r>
            <a:r>
              <a:rPr lang="vi-VN" sz="1800" b="1">
                <a:latin typeface="Arial" panose="020B0604020202020204" pitchFamily="34" charset="0"/>
                <a:cs typeface="Arial" panose="020B0604020202020204" pitchFamily="34" charset="0"/>
              </a:rPr>
              <a:t>: </a:t>
            </a:r>
            <a:r>
              <a:rPr lang="vi-VN" sz="1800" b="1">
                <a:solidFill>
                  <a:srgbClr val="0000FF"/>
                </a:solidFill>
                <a:latin typeface="Arial" panose="020B0604020202020204" pitchFamily="34" charset="0"/>
                <a:cs typeface="Arial" panose="020B0604020202020204" pitchFamily="34" charset="0"/>
              </a:rPr>
              <a:t>“Tâm Phật chính là tâm đại từ bi, dùng tâm từ không vướng mắc mà hóa độ khắp cả chúng sinh</a:t>
            </a:r>
            <a:r>
              <a:rPr lang="en-US" sz="1800" b="1">
                <a:solidFill>
                  <a:srgbClr val="0000FF"/>
                </a:solidFill>
                <a:latin typeface="Arial" panose="020B0604020202020204" pitchFamily="34" charset="0"/>
                <a:cs typeface="Arial" panose="020B0604020202020204" pitchFamily="34" charset="0"/>
              </a:rPr>
              <a:t>”</a:t>
            </a:r>
          </a:p>
          <a:p>
            <a:pPr algn="just">
              <a:lnSpc>
                <a:spcPct val="90000"/>
              </a:lnSpc>
              <a:spcAft>
                <a:spcPts val="600"/>
              </a:spcAft>
              <a:buFont typeface="Wingdings" pitchFamily="2" charset="2"/>
              <a:buChar char="§"/>
            </a:pPr>
            <a:r>
              <a:rPr lang="vi-VN" sz="1800" b="1">
                <a:solidFill>
                  <a:srgbClr val="0000FF"/>
                </a:solidFill>
                <a:latin typeface="Arial" panose="020B0604020202020204" pitchFamily="34" charset="0"/>
                <a:cs typeface="Arial" panose="020B0604020202020204" pitchFamily="34" charset="0"/>
              </a:rPr>
              <a:t>“Thiên địa chi đại đức quyết sanh, Như lai chi đại đạo quyết từ” </a:t>
            </a:r>
            <a:r>
              <a:rPr lang="vi-VN" sz="1800">
                <a:latin typeface="Arial" panose="020B0604020202020204" pitchFamily="34" charset="0"/>
                <a:cs typeface="Arial" panose="020B0604020202020204" pitchFamily="34" charset="0"/>
              </a:rPr>
              <a:t>(Đức lớn của trời đất là sự sống, đạo lớn của Như Lai là từ bi). </a:t>
            </a:r>
            <a:endParaRPr lang="en-US" sz="1800">
              <a:latin typeface="Arial" panose="020B0604020202020204" pitchFamily="34" charset="0"/>
              <a:cs typeface="Arial" panose="020B0604020202020204" pitchFamily="34" charset="0"/>
            </a:endParaRPr>
          </a:p>
          <a:p>
            <a:pPr algn="just">
              <a:lnSpc>
                <a:spcPct val="90000"/>
              </a:lnSpc>
              <a:spcAft>
                <a:spcPts val="600"/>
              </a:spcAft>
              <a:buFont typeface="Wingdings" pitchFamily="2" charset="2"/>
              <a:buChar char="§"/>
            </a:pPr>
            <a:r>
              <a:rPr lang="vi-VN" sz="1800">
                <a:latin typeface="Arial" panose="020B0604020202020204" pitchFamily="34" charset="0"/>
                <a:cs typeface="Arial" panose="020B0604020202020204" pitchFamily="34" charset="0"/>
              </a:rPr>
              <a:t>Kinh Đại Bát Niết-</a:t>
            </a:r>
            <a:r>
              <a:rPr lang="en-US" sz="1800">
                <a:latin typeface="Arial" panose="020B0604020202020204" pitchFamily="34" charset="0"/>
                <a:cs typeface="Arial" panose="020B0604020202020204" pitchFamily="34" charset="0"/>
              </a:rPr>
              <a:t>B</a:t>
            </a:r>
            <a:r>
              <a:rPr lang="vi-VN" sz="1800">
                <a:latin typeface="Arial" panose="020B0604020202020204" pitchFamily="34" charset="0"/>
                <a:cs typeface="Arial" panose="020B0604020202020204" pitchFamily="34" charset="0"/>
              </a:rPr>
              <a:t>àn dạy rằng</a:t>
            </a:r>
            <a:r>
              <a:rPr lang="vi-VN" sz="1800" b="1">
                <a:latin typeface="Arial" panose="020B0604020202020204" pitchFamily="34" charset="0"/>
                <a:cs typeface="Arial" panose="020B0604020202020204" pitchFamily="34" charset="0"/>
              </a:rPr>
              <a:t>: “</a:t>
            </a:r>
            <a:r>
              <a:rPr lang="vi-VN" sz="1800" b="1">
                <a:solidFill>
                  <a:srgbClr val="0000FF"/>
                </a:solidFill>
                <a:latin typeface="Arial" panose="020B0604020202020204" pitchFamily="34" charset="0"/>
                <a:cs typeface="Arial" panose="020B0604020202020204" pitchFamily="34" charset="0"/>
              </a:rPr>
              <a:t>Lòng đại từ đại bi gọi là tánh Phật.”</a:t>
            </a:r>
            <a:r>
              <a:rPr lang="vi-VN" sz="1800">
                <a:latin typeface="Arial" panose="020B0604020202020204" pitchFamily="34" charset="0"/>
                <a:cs typeface="Arial" panose="020B0604020202020204" pitchFamily="34" charset="0"/>
              </a:rPr>
              <a:t> Lại cũng dạy rằng</a:t>
            </a:r>
            <a:r>
              <a:rPr lang="vi-VN" sz="1800" b="1">
                <a:latin typeface="Arial" panose="020B0604020202020204" pitchFamily="34" charset="0"/>
                <a:cs typeface="Arial" panose="020B0604020202020204" pitchFamily="34" charset="0"/>
              </a:rPr>
              <a:t>: </a:t>
            </a:r>
            <a:r>
              <a:rPr lang="vi-VN" sz="1800" b="1">
                <a:solidFill>
                  <a:srgbClr val="0000FF"/>
                </a:solidFill>
                <a:latin typeface="Arial" panose="020B0604020202020204" pitchFamily="34" charset="0"/>
                <a:cs typeface="Arial" panose="020B0604020202020204" pitchFamily="34" charset="0"/>
              </a:rPr>
              <a:t>“Lòng từ bi chính là Như Lai, Như Lai chính là lòng từ bi.”</a:t>
            </a:r>
            <a:endParaRPr lang="en-US" sz="1800">
              <a:solidFill>
                <a:srgbClr val="0000FF"/>
              </a:solidFill>
              <a:latin typeface="Arial" panose="020B0604020202020204" pitchFamily="34" charset="0"/>
              <a:cs typeface="Arial" panose="020B0604020202020204" pitchFamily="34" charset="0"/>
            </a:endParaRPr>
          </a:p>
          <a:p>
            <a:pPr marL="0" indent="0" algn="just">
              <a:lnSpc>
                <a:spcPct val="90000"/>
              </a:lnSpc>
              <a:spcAft>
                <a:spcPts val="600"/>
              </a:spcAft>
              <a:buNone/>
            </a:pPr>
            <a:endParaRPr lang="en-US" sz="1800">
              <a:latin typeface="Arial" panose="020B0604020202020204" pitchFamily="34" charset="0"/>
              <a:cs typeface="Arial" pitchFamily="34" charset="0"/>
            </a:endParaRPr>
          </a:p>
          <a:p>
            <a:pPr marL="514350" indent="-514350" algn="just">
              <a:lnSpc>
                <a:spcPct val="90000"/>
              </a:lnSpc>
              <a:spcAft>
                <a:spcPts val="600"/>
              </a:spcAft>
              <a:buAutoNum type="arabicPeriod"/>
            </a:pPr>
            <a:endParaRPr lang="en-US" sz="1800">
              <a:latin typeface="Arial" panose="020B0604020202020204" pitchFamily="34" charset="0"/>
              <a:cs typeface="Arial" pitchFamily="34" charset="0"/>
            </a:endParaRPr>
          </a:p>
        </p:txBody>
      </p:sp>
    </p:spTree>
    <p:extLst>
      <p:ext uri="{BB962C8B-B14F-4D97-AF65-F5344CB8AC3E}">
        <p14:creationId xmlns:p14="http://schemas.microsoft.com/office/powerpoint/2010/main" val="26166438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85800"/>
            <a:ext cx="8153400" cy="6172200"/>
          </a:xfrm>
        </p:spPr>
        <p:txBody>
          <a:bodyPr>
            <a:noAutofit/>
          </a:bodyPr>
          <a:lstStyle/>
          <a:p>
            <a:pPr marL="0" indent="0" algn="just">
              <a:spcAft>
                <a:spcPts val="600"/>
              </a:spcAft>
              <a:buNone/>
            </a:pPr>
            <a:r>
              <a:rPr lang="en-US" sz="1800" b="1">
                <a:solidFill>
                  <a:srgbClr val="C00000"/>
                </a:solidFill>
                <a:latin typeface="Arial" pitchFamily="34" charset="0"/>
                <a:cs typeface="Arial" pitchFamily="34" charset="0"/>
              </a:rPr>
              <a:t>6. Trong vòng 49 ngày người chết luôn mong ngóng quyến thuộc làm công đức (2)</a:t>
            </a:r>
          </a:p>
          <a:p>
            <a:pPr marL="0" indent="0" algn="just">
              <a:spcAft>
                <a:spcPts val="600"/>
              </a:spcAft>
              <a:buNone/>
            </a:pPr>
            <a:r>
              <a:rPr lang="en-US" sz="1800" i="1">
                <a:solidFill>
                  <a:srgbClr val="0000FF"/>
                </a:solidFill>
                <a:latin typeface="Arial" pitchFamily="34" charset="0"/>
                <a:cs typeface="Arial" pitchFamily="34" charset="0"/>
              </a:rPr>
              <a:t>Cách cúng cho người chết thế nào</a:t>
            </a:r>
          </a:p>
          <a:p>
            <a:pPr marL="0" indent="0" algn="just">
              <a:spcAft>
                <a:spcPts val="600"/>
              </a:spcAft>
              <a:buNone/>
            </a:pPr>
            <a:r>
              <a:rPr lang="en-US" sz="1800">
                <a:latin typeface="Arial" pitchFamily="34" charset="0"/>
                <a:cs typeface="Arial" pitchFamily="34" charset="0"/>
              </a:rPr>
              <a:t>"Lại nữa, này ông Trưởng Giả!</a:t>
            </a:r>
          </a:p>
          <a:p>
            <a:pPr algn="just">
              <a:spcAft>
                <a:spcPts val="600"/>
              </a:spcAft>
            </a:pPr>
            <a:r>
              <a:rPr lang="en-US" sz="1800">
                <a:latin typeface="Arial" pitchFamily="34" charset="0"/>
                <a:cs typeface="Arial" pitchFamily="34" charset="0"/>
              </a:rPr>
              <a:t>Sau khi những chúng sanh gây nghiệp tội như thế mạng chung, hàng cốt nhục quyến thuộc vì họ </a:t>
            </a:r>
            <a:r>
              <a:rPr lang="en-US" sz="1800" b="1">
                <a:latin typeface="Arial" pitchFamily="34" charset="0"/>
                <a:cs typeface="Arial" pitchFamily="34" charset="0"/>
              </a:rPr>
              <a:t>mà làm chay cúng dường để trợ giúp nghiệp đạo, </a:t>
            </a:r>
            <a:r>
              <a:rPr lang="en-US" sz="1800">
                <a:latin typeface="Arial" pitchFamily="34" charset="0"/>
                <a:cs typeface="Arial" pitchFamily="34" charset="0"/>
              </a:rPr>
              <a:t>thì khi thức ăn chưa làm xong cùng trong lúc đang làm, chớ có đem nước gạo, lá rau đổ vung vãi nơi đất, cho đến các thứ đồ ăn chưa dâng cúng cho Phật và chư Tăng thì chẳng được ăn trước.</a:t>
            </a:r>
          </a:p>
          <a:p>
            <a:pPr algn="just">
              <a:spcAft>
                <a:spcPts val="600"/>
              </a:spcAft>
            </a:pPr>
            <a:r>
              <a:rPr lang="en-US" sz="1800">
                <a:latin typeface="Arial" pitchFamily="34" charset="0"/>
                <a:cs typeface="Arial" pitchFamily="34" charset="0"/>
              </a:rPr>
              <a:t>Nếu ăn trái phép và không được tinh sạch kỹ lưỡng, thì người chết đó trọn không được trợ lực nào cả.</a:t>
            </a:r>
          </a:p>
          <a:p>
            <a:pPr algn="just">
              <a:spcAft>
                <a:spcPts val="600"/>
              </a:spcAft>
            </a:pPr>
            <a:r>
              <a:rPr lang="en-US" sz="1800">
                <a:latin typeface="Arial" pitchFamily="34" charset="0"/>
                <a:cs typeface="Arial" pitchFamily="34" charset="0"/>
              </a:rPr>
              <a:t>Nếu có thể kỹ lưỡng giữ gìn tinh sạch đem dâng cúng cho Phật cùng Tăng, thì trong bảy phần công đức, người chết hưởng được một phần.</a:t>
            </a:r>
          </a:p>
          <a:p>
            <a:pPr algn="just">
              <a:spcAft>
                <a:spcPts val="600"/>
              </a:spcAft>
            </a:pPr>
            <a:r>
              <a:rPr lang="en-US" sz="1800">
                <a:latin typeface="Arial" pitchFamily="34" charset="0"/>
                <a:cs typeface="Arial" pitchFamily="34" charset="0"/>
              </a:rPr>
              <a:t>Này ông Trưởng Giả! Vì thế nên những chúng sanh trong cõi Diêm Phù, sau khi cha mẹ hay người quyến thuộc chết, </a:t>
            </a:r>
            <a:r>
              <a:rPr lang="en-US" sz="1800" b="1">
                <a:latin typeface="Arial" pitchFamily="34" charset="0"/>
                <a:cs typeface="Arial" pitchFamily="34" charset="0"/>
              </a:rPr>
              <a:t>nếu có thể thiết trai cúng dường, chí tâm cầu khẩn, thì những người như thế, kẻ còn lẫn người mất đều được lợi ích cả."</a:t>
            </a:r>
          </a:p>
          <a:p>
            <a:pPr algn="just">
              <a:spcAft>
                <a:spcPts val="600"/>
              </a:spcAft>
            </a:pPr>
            <a:endParaRPr lang="en-US" sz="1800">
              <a:latin typeface="Arial" pitchFamily="34" charset="0"/>
              <a:cs typeface="Arial" pitchFamily="34" charset="0"/>
            </a:endParaRPr>
          </a:p>
        </p:txBody>
      </p:sp>
      <p:sp>
        <p:nvSpPr>
          <p:cNvPr id="4" name="Title 1"/>
          <p:cNvSpPr txBox="1">
            <a:spLocks/>
          </p:cNvSpPr>
          <p:nvPr/>
        </p:nvSpPr>
        <p:spPr>
          <a:xfrm>
            <a:off x="13855" y="34636"/>
            <a:ext cx="8153400" cy="609600"/>
          </a:xfrm>
          <a:prstGeom prst="rect">
            <a:avLst/>
          </a:prstGeom>
        </p:spPr>
        <p:txBody>
          <a:bodyPr vert="horz" lIns="45720" tIns="0" rIns="45720" bIns="0" anchor="b" anchorCtr="0">
            <a:normAutofit fontScale="97500"/>
          </a:bodyPr>
          <a:lst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a:lstStyle>
          <a:p>
            <a:pPr algn="ctr">
              <a:lnSpc>
                <a:spcPct val="150000"/>
              </a:lnSpc>
            </a:pPr>
            <a:r>
              <a:rPr lang="en-US" sz="2800">
                <a:solidFill>
                  <a:srgbClr val="00B0F0"/>
                </a:solidFill>
              </a:rPr>
              <a:t>trích: Kinh Địa tạng bồ tát bổn nguyện</a:t>
            </a:r>
          </a:p>
        </p:txBody>
      </p:sp>
    </p:spTree>
    <p:extLst>
      <p:ext uri="{BB962C8B-B14F-4D97-AF65-F5344CB8AC3E}">
        <p14:creationId xmlns:p14="http://schemas.microsoft.com/office/powerpoint/2010/main" val="25199486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62000"/>
            <a:ext cx="8077200" cy="6096000"/>
          </a:xfrm>
        </p:spPr>
        <p:txBody>
          <a:bodyPr>
            <a:noAutofit/>
          </a:bodyPr>
          <a:lstStyle/>
          <a:p>
            <a:pPr marL="0" lvl="1" indent="0" algn="just">
              <a:spcBef>
                <a:spcPts val="600"/>
              </a:spcBef>
              <a:spcAft>
                <a:spcPts val="600"/>
              </a:spcAft>
              <a:buClr>
                <a:schemeClr val="tx2"/>
              </a:buClr>
              <a:buSzPct val="73000"/>
              <a:buNone/>
            </a:pPr>
            <a:r>
              <a:rPr lang="en-US" sz="2400" b="1">
                <a:solidFill>
                  <a:srgbClr val="0000FF"/>
                </a:solidFill>
              </a:rPr>
              <a:t>Bẩy công việc không được sát sanh</a:t>
            </a:r>
          </a:p>
          <a:p>
            <a:pPr marL="0" indent="0" algn="just">
              <a:spcAft>
                <a:spcPts val="600"/>
              </a:spcAft>
              <a:buNone/>
            </a:pPr>
            <a:r>
              <a:rPr lang="vi-VN" sz="1800"/>
              <a:t>Người Phật tử phải luôn tâm niệm bảy điều này để làm kim chỉ nam trong đời sống hằng ngày.</a:t>
            </a:r>
            <a:endParaRPr lang="en-US" sz="1800"/>
          </a:p>
          <a:p>
            <a:pPr algn="just">
              <a:spcAft>
                <a:spcPts val="600"/>
              </a:spcAft>
              <a:buSzPct val="100000"/>
              <a:buFont typeface="Wingdings" pitchFamily="2" charset="2"/>
              <a:buChar char="§"/>
            </a:pPr>
            <a:r>
              <a:rPr lang="vi-VN" sz="1800" b="1">
                <a:solidFill>
                  <a:srgbClr val="00B050"/>
                </a:solidFill>
              </a:rPr>
              <a:t>Người giữ giới không sát sinh</a:t>
            </a:r>
            <a:endParaRPr lang="en-US" sz="1800" b="1">
              <a:solidFill>
                <a:srgbClr val="00B050"/>
              </a:solidFill>
            </a:endParaRPr>
          </a:p>
          <a:p>
            <a:pPr marL="532638" lvl="1" indent="-285750" algn="just">
              <a:spcBef>
                <a:spcPts val="600"/>
              </a:spcBef>
              <a:spcAft>
                <a:spcPts val="600"/>
              </a:spcAft>
              <a:buClrTx/>
              <a:buSzPct val="100000"/>
              <a:buFont typeface="Wingdings" pitchFamily="2" charset="2"/>
              <a:buChar char="ü"/>
            </a:pPr>
            <a:r>
              <a:rPr lang="vi-VN" sz="1800">
                <a:solidFill>
                  <a:schemeClr val="tx1"/>
                </a:solidFill>
              </a:rPr>
              <a:t>được thiện thần bảo hộ, </a:t>
            </a:r>
            <a:endParaRPr lang="en-US" sz="1800">
              <a:solidFill>
                <a:schemeClr val="tx1"/>
              </a:solidFill>
            </a:endParaRPr>
          </a:p>
          <a:p>
            <a:pPr marL="532638" lvl="1" indent="-285750" algn="just">
              <a:spcBef>
                <a:spcPts val="600"/>
              </a:spcBef>
              <a:spcAft>
                <a:spcPts val="600"/>
              </a:spcAft>
              <a:buClrTx/>
              <a:buSzPct val="100000"/>
              <a:buFont typeface="Wingdings" pitchFamily="2" charset="2"/>
              <a:buChar char="ü"/>
            </a:pPr>
            <a:r>
              <a:rPr lang="vi-VN" sz="1800">
                <a:solidFill>
                  <a:schemeClr val="tx1"/>
                </a:solidFill>
              </a:rPr>
              <a:t>tai ách tiêu trừ, </a:t>
            </a:r>
            <a:endParaRPr lang="en-US" sz="1800">
              <a:solidFill>
                <a:schemeClr val="tx1"/>
              </a:solidFill>
            </a:endParaRPr>
          </a:p>
          <a:p>
            <a:pPr marL="532638" lvl="1" indent="-285750" algn="just">
              <a:spcBef>
                <a:spcPts val="600"/>
              </a:spcBef>
              <a:spcAft>
                <a:spcPts val="600"/>
              </a:spcAft>
              <a:buClrTx/>
              <a:buSzPct val="100000"/>
              <a:buFont typeface="Wingdings" pitchFamily="2" charset="2"/>
              <a:buChar char="ü"/>
            </a:pPr>
            <a:r>
              <a:rPr lang="vi-VN" sz="1800">
                <a:solidFill>
                  <a:schemeClr val="tx1"/>
                </a:solidFill>
              </a:rPr>
              <a:t>tuổi thọ dài lâu, </a:t>
            </a:r>
            <a:endParaRPr lang="en-US" sz="1800">
              <a:solidFill>
                <a:schemeClr val="tx1"/>
              </a:solidFill>
            </a:endParaRPr>
          </a:p>
          <a:p>
            <a:pPr marL="532638" lvl="1" indent="-285750" algn="just">
              <a:spcBef>
                <a:spcPts val="600"/>
              </a:spcBef>
              <a:spcAft>
                <a:spcPts val="600"/>
              </a:spcAft>
              <a:buClrTx/>
              <a:buSzPct val="100000"/>
              <a:buFont typeface="Wingdings" pitchFamily="2" charset="2"/>
              <a:buChar char="ü"/>
            </a:pPr>
            <a:r>
              <a:rPr lang="vi-VN" sz="1800">
                <a:solidFill>
                  <a:schemeClr val="tx1"/>
                </a:solidFill>
              </a:rPr>
              <a:t>con cháu hiếu thảo hiền lương, </a:t>
            </a:r>
            <a:endParaRPr lang="en-US" sz="1800">
              <a:solidFill>
                <a:schemeClr val="tx1"/>
              </a:solidFill>
            </a:endParaRPr>
          </a:p>
          <a:p>
            <a:pPr marL="532638" lvl="1" indent="-285750" algn="just">
              <a:spcBef>
                <a:spcPts val="600"/>
              </a:spcBef>
              <a:spcAft>
                <a:spcPts val="600"/>
              </a:spcAft>
              <a:buClrTx/>
              <a:buSzPct val="100000"/>
              <a:buFont typeface="Wingdings" pitchFamily="2" charset="2"/>
              <a:buChar char="ü"/>
            </a:pPr>
            <a:r>
              <a:rPr lang="vi-VN" sz="1800">
                <a:solidFill>
                  <a:schemeClr val="tx1"/>
                </a:solidFill>
              </a:rPr>
              <a:t>mọi chuyện đều may mắn tốt đẹp. </a:t>
            </a:r>
            <a:endParaRPr lang="en-US" sz="1800">
              <a:solidFill>
                <a:schemeClr val="tx1"/>
              </a:solidFill>
            </a:endParaRPr>
          </a:p>
          <a:p>
            <a:pPr algn="just">
              <a:spcAft>
                <a:spcPts val="600"/>
              </a:spcAft>
              <a:buClrTx/>
              <a:buSzPct val="100000"/>
              <a:buFont typeface="Wingdings" pitchFamily="2" charset="2"/>
              <a:buChar char="§"/>
            </a:pPr>
            <a:r>
              <a:rPr lang="vi-VN" sz="1800" b="1">
                <a:solidFill>
                  <a:srgbClr val="00B050"/>
                </a:solidFill>
              </a:rPr>
              <a:t>Nếu dốc hết sức làm việc phóng sinh, </a:t>
            </a:r>
            <a:endParaRPr lang="en-US" sz="1800" b="1">
              <a:solidFill>
                <a:srgbClr val="00B050"/>
              </a:solidFill>
            </a:endParaRPr>
          </a:p>
          <a:p>
            <a:pPr marL="532638" lvl="1" indent="-285750" algn="just">
              <a:spcBef>
                <a:spcPts val="600"/>
              </a:spcBef>
              <a:spcAft>
                <a:spcPts val="600"/>
              </a:spcAft>
              <a:buClrTx/>
              <a:buSzPct val="100000"/>
              <a:buFont typeface="Wingdings" pitchFamily="2" charset="2"/>
              <a:buChar char="ü"/>
            </a:pPr>
            <a:r>
              <a:rPr lang="en-US" sz="1800">
                <a:solidFill>
                  <a:schemeClr val="tx1"/>
                </a:solidFill>
              </a:rPr>
              <a:t>L</a:t>
            </a:r>
            <a:r>
              <a:rPr lang="vi-VN" sz="1800">
                <a:solidFill>
                  <a:schemeClr val="tx1"/>
                </a:solidFill>
              </a:rPr>
              <a:t>ại thêm chuyên tâm niệm Phật, </a:t>
            </a:r>
            <a:endParaRPr lang="en-US" sz="1800">
              <a:solidFill>
                <a:schemeClr val="tx1"/>
              </a:solidFill>
            </a:endParaRPr>
          </a:p>
          <a:p>
            <a:pPr marL="532638" lvl="1" indent="-285750" algn="just">
              <a:spcBef>
                <a:spcPts val="600"/>
              </a:spcBef>
              <a:spcAft>
                <a:spcPts val="600"/>
              </a:spcAft>
              <a:buClrTx/>
              <a:buSzPct val="100000"/>
              <a:buFont typeface="Wingdings" pitchFamily="2" charset="2"/>
              <a:buChar char="ü"/>
            </a:pPr>
            <a:r>
              <a:rPr lang="vi-VN" sz="1800">
                <a:solidFill>
                  <a:schemeClr val="tx1"/>
                </a:solidFill>
              </a:rPr>
              <a:t>không những tăng trưởng phước đức mà còn nhất định sẽ được tùy nguyện vãng sinh, vĩnh viễn thoát khỏi luân hồi, tiến lên địa vị không thối chuyển.</a:t>
            </a:r>
            <a:endParaRPr lang="en-US" sz="1800">
              <a:solidFill>
                <a:schemeClr val="tx1"/>
              </a:solidFill>
            </a:endParaRPr>
          </a:p>
          <a:p>
            <a:pPr marL="0" indent="0" algn="just">
              <a:spcAft>
                <a:spcPts val="600"/>
              </a:spcAft>
              <a:buNone/>
            </a:pPr>
            <a:endParaRPr lang="en-US" sz="1800"/>
          </a:p>
        </p:txBody>
      </p:sp>
      <p:sp>
        <p:nvSpPr>
          <p:cNvPr id="4" name="Title 1"/>
          <p:cNvSpPr>
            <a:spLocks noGrp="1"/>
          </p:cNvSpPr>
          <p:nvPr>
            <p:ph type="title"/>
          </p:nvPr>
        </p:nvSpPr>
        <p:spPr>
          <a:xfrm>
            <a:off x="0" y="0"/>
            <a:ext cx="8077200" cy="533400"/>
          </a:xfrm>
        </p:spPr>
        <p:txBody>
          <a:bodyPr>
            <a:noAutofit/>
          </a:bodyPr>
          <a:lstStyle/>
          <a:p>
            <a:r>
              <a:rPr lang="en-US" sz="2400"/>
              <a:t>Đại sư liên trì khuyên giới sát phóng sanh</a:t>
            </a:r>
          </a:p>
        </p:txBody>
      </p:sp>
    </p:spTree>
    <p:extLst>
      <p:ext uri="{BB962C8B-B14F-4D97-AF65-F5344CB8AC3E}">
        <p14:creationId xmlns:p14="http://schemas.microsoft.com/office/powerpoint/2010/main" val="40376774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
            <a:ext cx="7239000" cy="777240"/>
          </a:xfrm>
        </p:spPr>
        <p:txBody>
          <a:bodyPr>
            <a:normAutofit/>
          </a:bodyPr>
          <a:lstStyle/>
          <a:p>
            <a:r>
              <a:rPr lang="en-US" sz="3200"/>
              <a:t>Phật dạy phóng sanh</a:t>
            </a:r>
          </a:p>
        </p:txBody>
      </p:sp>
      <p:sp>
        <p:nvSpPr>
          <p:cNvPr id="3" name="Content Placeholder 2"/>
          <p:cNvSpPr>
            <a:spLocks noGrp="1"/>
          </p:cNvSpPr>
          <p:nvPr>
            <p:ph idx="1"/>
          </p:nvPr>
        </p:nvSpPr>
        <p:spPr>
          <a:xfrm>
            <a:off x="0" y="1066800"/>
            <a:ext cx="8153400" cy="5791200"/>
          </a:xfrm>
        </p:spPr>
        <p:txBody>
          <a:bodyPr>
            <a:normAutofit/>
          </a:bodyPr>
          <a:lstStyle/>
          <a:p>
            <a:pPr algn="just">
              <a:spcAft>
                <a:spcPts val="600"/>
              </a:spcAft>
            </a:pPr>
            <a:r>
              <a:rPr lang="vi-VN" sz="1800" b="1">
                <a:solidFill>
                  <a:srgbClr val="C00000"/>
                </a:solidFill>
              </a:rPr>
              <a:t>Trong kinh Hoa nghiêm, phẩm Phổ Hiền hạnh nguyện dạy rằng: </a:t>
            </a:r>
            <a:r>
              <a:rPr lang="vi-VN" sz="1800"/>
              <a:t>“Chúng sinh thương yêu nhất là thân mạng, chư Phật thương yêu nhất là chúng sinh. Cứu được thân mạng chúng sinh thì thành tựu được tâm nguyện của chư Phật.” </a:t>
            </a:r>
            <a:endParaRPr lang="en-US" sz="1800"/>
          </a:p>
          <a:p>
            <a:pPr algn="just">
              <a:spcAft>
                <a:spcPts val="600"/>
              </a:spcAft>
            </a:pPr>
            <a:r>
              <a:rPr lang="vi-VN" sz="1800" b="1">
                <a:solidFill>
                  <a:srgbClr val="C00000"/>
                </a:solidFill>
              </a:rPr>
              <a:t>Kinh Chánh pháp niệm có dạy: </a:t>
            </a:r>
            <a:r>
              <a:rPr lang="vi-VN" sz="1800" b="1">
                <a:solidFill>
                  <a:srgbClr val="0000FF"/>
                </a:solidFill>
              </a:rPr>
              <a:t>“Tạo một ngôi chùa chẳng bằng cứu một sinh mạng”.</a:t>
            </a:r>
            <a:r>
              <a:rPr lang="vi-VN" sz="1800">
                <a:solidFill>
                  <a:srgbClr val="0000FF"/>
                </a:solidFill>
              </a:rPr>
              <a:t> </a:t>
            </a:r>
            <a:r>
              <a:rPr lang="vi-VN" sz="1800"/>
              <a:t>Công đức phóng sinh to lớn đến như thế!</a:t>
            </a:r>
            <a:endParaRPr lang="en-US" sz="1800"/>
          </a:p>
          <a:p>
            <a:pPr algn="just">
              <a:spcAft>
                <a:spcPts val="600"/>
              </a:spcAft>
            </a:pPr>
            <a:r>
              <a:rPr lang="vi-VN" sz="1800" b="1">
                <a:solidFill>
                  <a:srgbClr val="C00000"/>
                </a:solidFill>
              </a:rPr>
              <a:t>Di Lặc Bồ Tát có kệ ngữ rằng: </a:t>
            </a:r>
            <a:endParaRPr lang="en-US" sz="1800" b="1">
              <a:solidFill>
                <a:srgbClr val="C00000"/>
              </a:solidFill>
            </a:endParaRPr>
          </a:p>
          <a:p>
            <a:pPr marL="484632" lvl="2" indent="0" algn="just">
              <a:spcBef>
                <a:spcPts val="600"/>
              </a:spcBef>
              <a:spcAft>
                <a:spcPts val="600"/>
              </a:spcAft>
              <a:buNone/>
            </a:pPr>
            <a:r>
              <a:rPr lang="vi-VN" sz="1800"/>
              <a:t>“Khuyên bạn siêng phóng sanh,</a:t>
            </a:r>
            <a:endParaRPr lang="en-US" sz="1800"/>
          </a:p>
          <a:p>
            <a:pPr marL="484632" lvl="2" indent="0" algn="just">
              <a:spcBef>
                <a:spcPts val="600"/>
              </a:spcBef>
              <a:spcAft>
                <a:spcPts val="600"/>
              </a:spcAft>
              <a:buNone/>
            </a:pPr>
            <a:r>
              <a:rPr lang="vi-VN" sz="1800"/>
              <a:t>Lâu dài được trường thọ, </a:t>
            </a:r>
            <a:endParaRPr lang="en-US" sz="1800"/>
          </a:p>
          <a:p>
            <a:pPr marL="484632" lvl="2" indent="0" algn="just">
              <a:spcBef>
                <a:spcPts val="600"/>
              </a:spcBef>
              <a:spcAft>
                <a:spcPts val="600"/>
              </a:spcAft>
              <a:buNone/>
            </a:pPr>
            <a:r>
              <a:rPr lang="vi-VN" sz="1800"/>
              <a:t>Nếu phát bồ đề tâm, </a:t>
            </a:r>
            <a:endParaRPr lang="en-US" sz="1800"/>
          </a:p>
          <a:p>
            <a:pPr marL="484632" lvl="2" indent="0" algn="just">
              <a:spcBef>
                <a:spcPts val="600"/>
              </a:spcBef>
              <a:spcAft>
                <a:spcPts val="600"/>
              </a:spcAft>
              <a:buNone/>
            </a:pPr>
            <a:r>
              <a:rPr lang="vi-VN" sz="1800"/>
              <a:t>Đại nạn trời phải cứu” </a:t>
            </a:r>
            <a:endParaRPr lang="en-US" sz="1800"/>
          </a:p>
          <a:p>
            <a:pPr algn="just">
              <a:spcAft>
                <a:spcPts val="600"/>
              </a:spcAft>
            </a:pPr>
            <a:r>
              <a:rPr lang="vi-VN" sz="1800" b="1">
                <a:solidFill>
                  <a:srgbClr val="C00000"/>
                </a:solidFill>
              </a:rPr>
              <a:t>Luận Trí </a:t>
            </a:r>
            <a:r>
              <a:rPr lang="en-US" sz="1800" b="1">
                <a:solidFill>
                  <a:srgbClr val="C00000"/>
                </a:solidFill>
              </a:rPr>
              <a:t>Đ</a:t>
            </a:r>
            <a:r>
              <a:rPr lang="vi-VN" sz="1800" b="1">
                <a:solidFill>
                  <a:srgbClr val="C00000"/>
                </a:solidFill>
              </a:rPr>
              <a:t>ộ dạy rằng:</a:t>
            </a:r>
            <a:endParaRPr lang="en-US" sz="1800" b="1">
              <a:solidFill>
                <a:srgbClr val="C00000"/>
              </a:solidFill>
            </a:endParaRPr>
          </a:p>
          <a:p>
            <a:pPr marL="246888" lvl="1" indent="0" algn="just">
              <a:spcBef>
                <a:spcPts val="600"/>
              </a:spcBef>
              <a:spcAft>
                <a:spcPts val="600"/>
              </a:spcAft>
              <a:buNone/>
            </a:pPr>
            <a:r>
              <a:rPr lang="vi-VN" sz="1800">
                <a:solidFill>
                  <a:schemeClr val="tx1"/>
                </a:solidFill>
              </a:rPr>
              <a:t> </a:t>
            </a:r>
            <a:r>
              <a:rPr lang="vi-VN" sz="1800" b="1">
                <a:solidFill>
                  <a:schemeClr val="tx1"/>
                </a:solidFill>
              </a:rPr>
              <a:t>“Trong tất cả các tội ác, tội giết hại là nặng nhất. Trong tất cả các công đức, không giết hại là công đức lớn nhất.”</a:t>
            </a:r>
            <a:r>
              <a:rPr lang="en-US" sz="1800" b="1">
                <a:solidFill>
                  <a:schemeClr val="tx1"/>
                </a:solidFill>
              </a:rPr>
              <a:t> </a:t>
            </a:r>
            <a:r>
              <a:rPr lang="vi-VN" sz="1800">
                <a:solidFill>
                  <a:schemeClr val="tx1"/>
                </a:solidFill>
              </a:rPr>
              <a:t>(Chư dư tội trung, sát </a:t>
            </a:r>
            <a:r>
              <a:rPr lang="en-US" sz="1800">
                <a:solidFill>
                  <a:schemeClr val="tx1"/>
                </a:solidFill>
              </a:rPr>
              <a:t>nghiệp</a:t>
            </a:r>
            <a:r>
              <a:rPr lang="vi-VN" sz="1800">
                <a:solidFill>
                  <a:schemeClr val="tx1"/>
                </a:solidFill>
              </a:rPr>
              <a:t> tối trọng. Chư công đức trung, </a:t>
            </a:r>
            <a:r>
              <a:rPr lang="en-US" sz="1800">
                <a:solidFill>
                  <a:schemeClr val="tx1"/>
                </a:solidFill>
                <a:latin typeface="Arial" pitchFamily="34" charset="0"/>
                <a:cs typeface="Arial" pitchFamily="34" charset="0"/>
              </a:rPr>
              <a:t>phóng sanh</a:t>
            </a:r>
            <a:r>
              <a:rPr lang="vi-VN" sz="1800">
                <a:solidFill>
                  <a:schemeClr val="tx1"/>
                </a:solidFill>
                <a:latin typeface="Arial" pitchFamily="34" charset="0"/>
                <a:cs typeface="Arial" pitchFamily="34" charset="0"/>
              </a:rPr>
              <a:t> </a:t>
            </a:r>
            <a:r>
              <a:rPr lang="vi-VN" sz="1800">
                <a:solidFill>
                  <a:schemeClr val="tx1"/>
                </a:solidFill>
              </a:rPr>
              <a:t>đệ nhất.)</a:t>
            </a:r>
            <a:endParaRPr lang="en-US" sz="1800">
              <a:solidFill>
                <a:schemeClr val="tx1"/>
              </a:solidFill>
            </a:endParaRPr>
          </a:p>
          <a:p>
            <a:pPr algn="just">
              <a:spcAft>
                <a:spcPts val="600"/>
              </a:spcAft>
            </a:pPr>
            <a:endParaRPr lang="en-US" sz="1800"/>
          </a:p>
          <a:p>
            <a:pPr algn="just">
              <a:spcAft>
                <a:spcPts val="600"/>
              </a:spcAft>
            </a:pPr>
            <a:endParaRPr lang="en-US" sz="1800"/>
          </a:p>
        </p:txBody>
      </p:sp>
    </p:spTree>
    <p:extLst>
      <p:ext uri="{BB962C8B-B14F-4D97-AF65-F5344CB8AC3E}">
        <p14:creationId xmlns:p14="http://schemas.microsoft.com/office/powerpoint/2010/main" val="40393703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8077200" cy="624840"/>
          </a:xfrm>
        </p:spPr>
        <p:txBody>
          <a:bodyPr>
            <a:normAutofit fontScale="90000"/>
          </a:bodyPr>
          <a:lstStyle/>
          <a:p>
            <a:r>
              <a:rPr lang="en-US" sz="3000"/>
              <a:t>Quả báo sát sanh, PHƯỚC BÁO PHÓNG SANH</a:t>
            </a:r>
          </a:p>
        </p:txBody>
      </p:sp>
      <p:sp>
        <p:nvSpPr>
          <p:cNvPr id="3" name="Content Placeholder 2"/>
          <p:cNvSpPr>
            <a:spLocks noGrp="1"/>
          </p:cNvSpPr>
          <p:nvPr>
            <p:ph idx="1"/>
          </p:nvPr>
        </p:nvSpPr>
        <p:spPr>
          <a:xfrm>
            <a:off x="152400" y="1066800"/>
            <a:ext cx="8001000" cy="5715000"/>
          </a:xfrm>
        </p:spPr>
        <p:txBody>
          <a:bodyPr>
            <a:normAutofit fontScale="92500" lnSpcReduction="20000"/>
          </a:bodyPr>
          <a:lstStyle/>
          <a:p>
            <a:pPr marL="0" indent="0" algn="just">
              <a:spcAft>
                <a:spcPts val="600"/>
              </a:spcAft>
              <a:buNone/>
            </a:pPr>
            <a:r>
              <a:rPr lang="en-US" sz="2000" b="1">
                <a:solidFill>
                  <a:srgbClr val="FF0000"/>
                </a:solidFill>
                <a:latin typeface="Arial" panose="020B0604020202020204" pitchFamily="34" charset="0"/>
                <a:cs typeface="Arial" pitchFamily="34" charset="0"/>
              </a:rPr>
              <a:t>A. PHÓNG SANH, ĐƯỢC PHƯỚC </a:t>
            </a:r>
          </a:p>
          <a:p>
            <a:pPr marL="514350" indent="-514350" algn="just">
              <a:spcAft>
                <a:spcPts val="600"/>
              </a:spcAft>
              <a:buFont typeface="+mj-lt"/>
              <a:buAutoNum type="arabicPeriod"/>
            </a:pPr>
            <a:r>
              <a:rPr lang="vi-VN" sz="2000">
                <a:latin typeface="Arial" panose="020B0604020202020204" pitchFamily="34" charset="0"/>
                <a:cs typeface="Arial" panose="020B0604020202020204" pitchFamily="34" charset="0"/>
              </a:rPr>
              <a:t>THẢ CÁ ĐƯỢC THOÁT NẠN</a:t>
            </a:r>
            <a:r>
              <a:rPr lang="en-US" sz="2000">
                <a:latin typeface="Arial" panose="020B0604020202020204" pitchFamily="34" charset="0"/>
                <a:cs typeface="Arial" panose="020B0604020202020204" pitchFamily="34" charset="0"/>
              </a:rPr>
              <a:t> </a:t>
            </a:r>
          </a:p>
          <a:p>
            <a:pPr marL="514350" indent="-514350" algn="just">
              <a:spcAft>
                <a:spcPts val="600"/>
              </a:spcAft>
              <a:buFont typeface="+mj-lt"/>
              <a:buAutoNum type="arabicPeriod"/>
            </a:pPr>
            <a:r>
              <a:rPr lang="vi-VN" sz="2000">
                <a:latin typeface="Arial" panose="020B0604020202020204" pitchFamily="34" charset="0"/>
                <a:cs typeface="Arial" panose="020B0604020202020204" pitchFamily="34" charset="0"/>
              </a:rPr>
              <a:t>DÙNG VOI CHỞ NƯỚC</a:t>
            </a:r>
            <a:endParaRPr lang="en-US" sz="2000">
              <a:latin typeface="Arial" panose="020B0604020202020204" pitchFamily="34" charset="0"/>
              <a:cs typeface="Arial" panose="020B0604020202020204" pitchFamily="34" charset="0"/>
            </a:endParaRPr>
          </a:p>
          <a:p>
            <a:pPr marL="514350" indent="-514350" algn="just">
              <a:spcAft>
                <a:spcPts val="600"/>
              </a:spcAft>
              <a:buFont typeface="+mj-lt"/>
              <a:buAutoNum type="arabicPeriod"/>
            </a:pPr>
            <a:r>
              <a:rPr lang="vi-VN" sz="2000">
                <a:latin typeface="Arial" panose="020B0604020202020204" pitchFamily="34" charset="0"/>
                <a:cs typeface="Arial" panose="020B0604020202020204" pitchFamily="34" charset="0"/>
              </a:rPr>
              <a:t>SA DI CỨU ĐÀN KIẾN</a:t>
            </a:r>
            <a:r>
              <a:rPr lang="en-US" sz="2000">
                <a:latin typeface="Arial" panose="020B0604020202020204" pitchFamily="34" charset="0"/>
                <a:cs typeface="Arial" panose="020B0604020202020204" pitchFamily="34" charset="0"/>
              </a:rPr>
              <a:t> (tăng tuổi thọ)</a:t>
            </a:r>
          </a:p>
          <a:p>
            <a:pPr marL="514350" indent="-514350" algn="just">
              <a:spcAft>
                <a:spcPts val="600"/>
              </a:spcAft>
              <a:buFont typeface="+mj-lt"/>
              <a:buAutoNum type="arabicPeriod"/>
            </a:pPr>
            <a:r>
              <a:rPr lang="vi-VN" sz="2000">
                <a:latin typeface="Arial" panose="020B0604020202020204" pitchFamily="34" charset="0"/>
                <a:cs typeface="Arial" panose="020B0604020202020204" pitchFamily="34" charset="0"/>
              </a:rPr>
              <a:t>THẦY ĐỒ THẢ CÁ LÝ NGƯ</a:t>
            </a:r>
            <a:r>
              <a:rPr lang="en-US" sz="2000">
                <a:latin typeface="Arial" panose="020B0604020202020204" pitchFamily="34" charset="0"/>
                <a:cs typeface="Arial" panose="020B0604020202020204" pitchFamily="34" charset="0"/>
              </a:rPr>
              <a:t> (tăng tuổi thọ)</a:t>
            </a:r>
          </a:p>
          <a:p>
            <a:pPr marL="514350" indent="-514350" algn="just">
              <a:spcAft>
                <a:spcPts val="600"/>
              </a:spcAft>
              <a:buFont typeface="+mj-lt"/>
              <a:buAutoNum type="arabicPeriod"/>
            </a:pPr>
            <a:r>
              <a:rPr lang="vi-VN" sz="2000">
                <a:latin typeface="Arial" panose="020B0604020202020204" pitchFamily="34" charset="0"/>
                <a:cs typeface="Arial" panose="020B0604020202020204" pitchFamily="34" charset="0"/>
              </a:rPr>
              <a:t>BẦY CHIM CHÔN CẤT ÂN NHÂN</a:t>
            </a:r>
            <a:endParaRPr lang="en-US" sz="2000">
              <a:latin typeface="Arial" panose="020B0604020202020204" pitchFamily="34" charset="0"/>
              <a:cs typeface="Arial" panose="020B0604020202020204" pitchFamily="34" charset="0"/>
            </a:endParaRPr>
          </a:p>
          <a:p>
            <a:pPr marL="0" indent="0" algn="just">
              <a:spcAft>
                <a:spcPts val="600"/>
              </a:spcAft>
              <a:buNone/>
            </a:pPr>
            <a:r>
              <a:rPr lang="vi-VN" sz="2000" b="1">
                <a:solidFill>
                  <a:srgbClr val="FF0000"/>
                </a:solidFill>
                <a:latin typeface="Arial" panose="020B0604020202020204" pitchFamily="34" charset="0"/>
                <a:cs typeface="Arial" panose="020B0604020202020204" pitchFamily="34" charset="0"/>
              </a:rPr>
              <a:t>B. SÁT SINH CHỊU ÁC BÁO</a:t>
            </a:r>
            <a:endParaRPr lang="en-US" sz="2000" b="1">
              <a:solidFill>
                <a:srgbClr val="FF0000"/>
              </a:solidFill>
              <a:latin typeface="Arial" panose="020B0604020202020204" pitchFamily="34" charset="0"/>
              <a:cs typeface="Arial" panose="020B0604020202020204" pitchFamily="34" charset="0"/>
            </a:endParaRPr>
          </a:p>
          <a:p>
            <a:pPr marL="514350" indent="-514350" algn="just">
              <a:spcAft>
                <a:spcPts val="600"/>
              </a:spcAft>
              <a:buFont typeface="+mj-lt"/>
              <a:buAutoNum type="arabicPeriod"/>
            </a:pPr>
            <a:r>
              <a:rPr lang="vi-VN" sz="2000">
                <a:latin typeface="Arial" panose="020B0604020202020204" pitchFamily="34" charset="0"/>
                <a:cs typeface="Arial" panose="020B0604020202020204" pitchFamily="34" charset="0"/>
              </a:rPr>
              <a:t>ĐỨT LƯỠI VÌ DAO MỔ TRÂU</a:t>
            </a:r>
            <a:endParaRPr lang="en-US" sz="2000">
              <a:latin typeface="Arial" panose="020B0604020202020204" pitchFamily="34" charset="0"/>
              <a:cs typeface="Arial" panose="020B0604020202020204" pitchFamily="34" charset="0"/>
            </a:endParaRPr>
          </a:p>
          <a:p>
            <a:pPr marL="514350" indent="-514350" algn="just">
              <a:spcAft>
                <a:spcPts val="600"/>
              </a:spcAft>
              <a:buFont typeface="+mj-lt"/>
              <a:buAutoNum type="arabicPeriod"/>
            </a:pPr>
            <a:r>
              <a:rPr lang="vi-VN" sz="2000">
                <a:latin typeface="Arial" panose="020B0604020202020204" pitchFamily="34" charset="0"/>
                <a:cs typeface="Arial" panose="020B0604020202020204" pitchFamily="34" charset="0"/>
              </a:rPr>
              <a:t>ĐAU ĐỚN SUỐT SUỐT BA THÁNG</a:t>
            </a:r>
            <a:r>
              <a:rPr lang="en-US" sz="2000">
                <a:latin typeface="Arial" panose="020B0604020202020204" pitchFamily="34" charset="0"/>
                <a:cs typeface="Arial" panose="020B0604020202020204" pitchFamily="34" charset="0"/>
              </a:rPr>
              <a:t> (Quả báo giết chó)</a:t>
            </a:r>
          </a:p>
          <a:p>
            <a:pPr marL="514350" indent="-514350" algn="just">
              <a:spcAft>
                <a:spcPts val="600"/>
              </a:spcAft>
              <a:buFont typeface="+mj-lt"/>
              <a:buAutoNum type="arabicPeriod"/>
            </a:pPr>
            <a:r>
              <a:rPr lang="vi-VN" sz="2000">
                <a:latin typeface="Arial" panose="020B0604020202020204" pitchFamily="34" charset="0"/>
                <a:cs typeface="Arial" panose="020B0604020202020204" pitchFamily="34" charset="0"/>
              </a:rPr>
              <a:t>CẮT LƯỠI THÚ VẬT – CON BỊ KHUYẾT TẬT</a:t>
            </a:r>
            <a:endParaRPr lang="en-US" sz="2000">
              <a:latin typeface="Arial" panose="020B0604020202020204" pitchFamily="34" charset="0"/>
              <a:cs typeface="Arial" panose="020B0604020202020204" pitchFamily="34" charset="0"/>
            </a:endParaRPr>
          </a:p>
          <a:p>
            <a:pPr marL="514350" indent="-514350" algn="just">
              <a:spcAft>
                <a:spcPts val="600"/>
              </a:spcAft>
              <a:buFont typeface="+mj-lt"/>
              <a:buAutoNum type="arabicPeriod"/>
            </a:pPr>
            <a:r>
              <a:rPr lang="vi-VN" sz="2000">
                <a:latin typeface="Arial" panose="020B0604020202020204" pitchFamily="34" charset="0"/>
                <a:cs typeface="Arial" panose="020B0604020202020204" pitchFamily="34" charset="0"/>
              </a:rPr>
              <a:t>NGƯỜI TÀN ÁC CHẾT ĐAU ĐỚN</a:t>
            </a:r>
            <a:r>
              <a:rPr lang="en-US" sz="2000">
                <a:latin typeface="Arial" panose="020B0604020202020204" pitchFamily="34" charset="0"/>
                <a:cs typeface="Arial" panose="020B0604020202020204" pitchFamily="34" charset="0"/>
              </a:rPr>
              <a:t> (tri huyện họ Trương thích ăn chân ngỗng nướng và tim dê)</a:t>
            </a:r>
          </a:p>
          <a:p>
            <a:pPr marL="514350" indent="-514350" algn="just">
              <a:spcAft>
                <a:spcPts val="600"/>
              </a:spcAft>
              <a:buFont typeface="+mj-lt"/>
              <a:buAutoNum type="arabicPeriod"/>
            </a:pPr>
            <a:r>
              <a:rPr lang="vi-VN" sz="2000">
                <a:latin typeface="Arial" panose="020B0604020202020204" pitchFamily="34" charset="0"/>
                <a:cs typeface="Arial" panose="020B0604020202020204" pitchFamily="34" charset="0"/>
              </a:rPr>
              <a:t>NGƯỜI LÀM ÁC PHẢI BỊ CHẾT THÊ THẢM</a:t>
            </a:r>
            <a:r>
              <a:rPr lang="en-US" sz="2000">
                <a:latin typeface="Arial" panose="020B0604020202020204" pitchFamily="34" charset="0"/>
                <a:cs typeface="Arial" panose="020B0604020202020204" pitchFamily="34" charset="0"/>
              </a:rPr>
              <a:t> (người họ Ngụy theo nghiệp săn bắn – Bệnh mụn nhọt độc khắp thân phồng nước);</a:t>
            </a:r>
          </a:p>
          <a:p>
            <a:pPr marL="514350" indent="-514350" algn="just">
              <a:spcAft>
                <a:spcPts val="600"/>
              </a:spcAft>
              <a:buFont typeface="+mj-lt"/>
              <a:buAutoNum type="arabicPeriod"/>
            </a:pPr>
            <a:r>
              <a:rPr lang="en-US" sz="2000">
                <a:latin typeface="Arial" panose="020B0604020202020204" pitchFamily="34" charset="0"/>
                <a:cs typeface="Arial" panose="020B0604020202020204" pitchFamily="34" charset="0"/>
              </a:rPr>
              <a:t>CỘNG NGHIỆP SÁT SANH</a:t>
            </a:r>
          </a:p>
          <a:p>
            <a:pPr marL="514350" indent="-514350" algn="just">
              <a:spcAft>
                <a:spcPts val="600"/>
              </a:spcAft>
              <a:buFont typeface="+mj-lt"/>
              <a:buAutoNum type="arabicPeriod"/>
            </a:pPr>
            <a:endParaRPr lang="en-US" sz="2000" b="1">
              <a:latin typeface="Arial" panose="020B0604020202020204" pitchFamily="34" charset="0"/>
              <a:cs typeface="Arial" panose="020B0604020202020204" pitchFamily="34" charset="0"/>
            </a:endParaRPr>
          </a:p>
          <a:p>
            <a:pPr marL="514350" indent="-514350" algn="just">
              <a:spcAft>
                <a:spcPts val="600"/>
              </a:spcAft>
              <a:buFont typeface="+mj-lt"/>
              <a:buAutoNum type="arabicPeriod"/>
            </a:pPr>
            <a:endParaRPr lang="en-US" sz="2000" b="1">
              <a:latin typeface="Arial" panose="020B0604020202020204" pitchFamily="34" charset="0"/>
              <a:cs typeface="Arial" panose="020B0604020202020204" pitchFamily="34" charset="0"/>
            </a:endParaRPr>
          </a:p>
          <a:p>
            <a:pPr marL="514350" indent="-514350" algn="just">
              <a:spcAft>
                <a:spcPts val="600"/>
              </a:spcAft>
              <a:buFont typeface="+mj-lt"/>
              <a:buAutoNum type="arabicPeriod"/>
            </a:pPr>
            <a:endParaRPr lang="en-US" sz="2000" b="1">
              <a:latin typeface="Arial" panose="020B0604020202020204" pitchFamily="34" charset="0"/>
              <a:cs typeface="Arial" panose="020B0604020202020204" pitchFamily="34" charset="0"/>
            </a:endParaRPr>
          </a:p>
          <a:p>
            <a:pPr marL="514350" indent="-514350" algn="just">
              <a:spcAft>
                <a:spcPts val="600"/>
              </a:spcAft>
              <a:buFont typeface="+mj-lt"/>
              <a:buAutoNum type="arabicPeriod"/>
            </a:pPr>
            <a:endParaRPr lang="en-US" sz="2000" b="1">
              <a:latin typeface="Arial" panose="020B0604020202020204" pitchFamily="34" charset="0"/>
              <a:cs typeface="Arial" panose="020B0604020202020204" pitchFamily="34" charset="0"/>
            </a:endParaRPr>
          </a:p>
          <a:p>
            <a:pPr marL="514350" indent="-514350" algn="just">
              <a:spcAft>
                <a:spcPts val="600"/>
              </a:spcAft>
              <a:buFont typeface="+mj-lt"/>
              <a:buAutoNum type="arabicPeriod"/>
            </a:pPr>
            <a:endParaRPr lang="en-US" sz="2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726315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838200"/>
            <a:ext cx="8153400" cy="6019800"/>
          </a:xfrm>
        </p:spPr>
        <p:txBody>
          <a:bodyPr>
            <a:normAutofit/>
          </a:bodyPr>
          <a:lstStyle/>
          <a:p>
            <a:pPr>
              <a:lnSpc>
                <a:spcPct val="110000"/>
              </a:lnSpc>
              <a:spcAft>
                <a:spcPts val="600"/>
              </a:spcAft>
              <a:buSzPct val="100000"/>
              <a:buFont typeface="Wingdings" pitchFamily="2" charset="2"/>
              <a:buChar char="v"/>
            </a:pPr>
            <a:r>
              <a:rPr lang="en-US" sz="2200" b="1">
                <a:latin typeface="Arial" pitchFamily="34" charset="0"/>
                <a:cs typeface="Arial" pitchFamily="34" charset="0"/>
              </a:rPr>
              <a:t> Qủa báo của phóng sanh: </a:t>
            </a:r>
          </a:p>
          <a:p>
            <a:pPr lvl="1">
              <a:lnSpc>
                <a:spcPct val="110000"/>
              </a:lnSpc>
              <a:spcAft>
                <a:spcPts val="600"/>
              </a:spcAft>
              <a:buSzPct val="100000"/>
              <a:buFont typeface="Wingdings" pitchFamily="2" charset="2"/>
              <a:buChar char="v"/>
            </a:pPr>
            <a:r>
              <a:rPr lang="en-US" sz="2200" b="1">
                <a:solidFill>
                  <a:schemeClr val="tx1"/>
                </a:solidFill>
                <a:latin typeface="Arial" pitchFamily="34" charset="0"/>
                <a:cs typeface="Arial" pitchFamily="34" charset="0"/>
              </a:rPr>
              <a:t>Phât dậy: </a:t>
            </a:r>
            <a:r>
              <a:rPr lang="en-US" sz="2200">
                <a:solidFill>
                  <a:srgbClr val="0000FF"/>
                </a:solidFill>
                <a:latin typeface="Arial" pitchFamily="34" charset="0"/>
                <a:cs typeface="Arial" pitchFamily="34" charset="0"/>
              </a:rPr>
              <a:t>Chính là bố thí vô úy: được khỏe mạnh khang kiện sống lâu</a:t>
            </a:r>
          </a:p>
          <a:p>
            <a:pPr lvl="1">
              <a:lnSpc>
                <a:spcPct val="110000"/>
              </a:lnSpc>
              <a:spcAft>
                <a:spcPts val="600"/>
              </a:spcAft>
              <a:buSzPct val="100000"/>
              <a:buFont typeface="Wingdings" pitchFamily="2" charset="2"/>
              <a:buChar char="v"/>
            </a:pPr>
            <a:r>
              <a:rPr lang="en-US" sz="2200" b="1">
                <a:solidFill>
                  <a:schemeClr val="tx1"/>
                </a:solidFill>
                <a:latin typeface="Arial" pitchFamily="34" charset="0"/>
                <a:cs typeface="Arial" pitchFamily="34" charset="0"/>
              </a:rPr>
              <a:t>Bậc cổ đức dạy rằng:</a:t>
            </a:r>
          </a:p>
          <a:p>
            <a:pPr marL="484632" lvl="2" indent="0">
              <a:lnSpc>
                <a:spcPct val="110000"/>
              </a:lnSpc>
              <a:spcBef>
                <a:spcPts val="600"/>
              </a:spcBef>
              <a:spcAft>
                <a:spcPts val="600"/>
              </a:spcAft>
              <a:buNone/>
            </a:pPr>
            <a:r>
              <a:rPr lang="en-US" sz="2200" i="1">
                <a:solidFill>
                  <a:srgbClr val="0000FF"/>
                </a:solidFill>
                <a:latin typeface="Arial" pitchFamily="34" charset="0"/>
                <a:cs typeface="Arial" pitchFamily="34" charset="0"/>
              </a:rPr>
              <a:t>Muốn cho thiên hạ thái bình, </a:t>
            </a:r>
            <a:br>
              <a:rPr lang="en-US" sz="2200" i="1">
                <a:solidFill>
                  <a:srgbClr val="0000FF"/>
                </a:solidFill>
                <a:latin typeface="Arial" pitchFamily="34" charset="0"/>
                <a:cs typeface="Arial" pitchFamily="34" charset="0"/>
              </a:rPr>
            </a:br>
            <a:r>
              <a:rPr lang="en-US" sz="2200" i="1">
                <a:solidFill>
                  <a:srgbClr val="0000FF"/>
                </a:solidFill>
                <a:latin typeface="Arial" pitchFamily="34" charset="0"/>
                <a:cs typeface="Arial" pitchFamily="34" charset="0"/>
              </a:rPr>
              <a:t>Phải ngưng ăn thịt chúng sinh các loài</a:t>
            </a:r>
            <a:r>
              <a:rPr lang="en-US" sz="2200" i="1">
                <a:latin typeface="Arial" pitchFamily="34" charset="0"/>
                <a:cs typeface="Arial" pitchFamily="34" charset="0"/>
              </a:rPr>
              <a:t>. </a:t>
            </a:r>
          </a:p>
          <a:p>
            <a:pPr>
              <a:lnSpc>
                <a:spcPct val="110000"/>
              </a:lnSpc>
              <a:spcAft>
                <a:spcPts val="600"/>
              </a:spcAft>
              <a:buSzPct val="100000"/>
              <a:buFont typeface="Wingdings" pitchFamily="2" charset="2"/>
              <a:buChar char="v"/>
            </a:pPr>
            <a:r>
              <a:rPr lang="en-US" sz="2200" b="1">
                <a:latin typeface="Arial" pitchFamily="34" charset="0"/>
                <a:cs typeface="Arial" pitchFamily="34" charset="0"/>
              </a:rPr>
              <a:t> Quả báo của sát sinh:</a:t>
            </a:r>
          </a:p>
          <a:p>
            <a:pPr marL="292608" lvl="1" indent="0">
              <a:lnSpc>
                <a:spcPct val="110000"/>
              </a:lnSpc>
              <a:spcBef>
                <a:spcPts val="600"/>
              </a:spcBef>
              <a:spcAft>
                <a:spcPts val="600"/>
              </a:spcAft>
              <a:buNone/>
            </a:pPr>
            <a:r>
              <a:rPr lang="en-US" sz="2200" i="1">
                <a:solidFill>
                  <a:srgbClr val="0000FF"/>
                </a:solidFill>
                <a:latin typeface="Arial" pitchFamily="34" charset="0"/>
                <a:cs typeface="Arial" pitchFamily="34" charset="0"/>
              </a:rPr>
              <a:t>Muốn biết vì sao thế gian, </a:t>
            </a:r>
            <a:br>
              <a:rPr lang="en-US" sz="2200" i="1">
                <a:solidFill>
                  <a:srgbClr val="0000FF"/>
                </a:solidFill>
                <a:latin typeface="Arial" pitchFamily="34" charset="0"/>
                <a:cs typeface="Arial" pitchFamily="34" charset="0"/>
              </a:rPr>
            </a:br>
            <a:r>
              <a:rPr lang="en-US" sz="2200" i="1">
                <a:solidFill>
                  <a:srgbClr val="0000FF"/>
                </a:solidFill>
                <a:latin typeface="Arial" pitchFamily="34" charset="0"/>
                <a:cs typeface="Arial" pitchFamily="34" charset="0"/>
              </a:rPr>
              <a:t>Triền miên binh lửa, ngút ngàn nạn tai, </a:t>
            </a:r>
            <a:br>
              <a:rPr lang="en-US" sz="2200" i="1">
                <a:solidFill>
                  <a:srgbClr val="0000FF"/>
                </a:solidFill>
                <a:latin typeface="Arial" pitchFamily="34" charset="0"/>
                <a:cs typeface="Arial" pitchFamily="34" charset="0"/>
              </a:rPr>
            </a:br>
            <a:r>
              <a:rPr lang="en-US" sz="2200" i="1">
                <a:solidFill>
                  <a:srgbClr val="0000FF"/>
                </a:solidFill>
                <a:latin typeface="Arial" pitchFamily="34" charset="0"/>
                <a:cs typeface="Arial" pitchFamily="34" charset="0"/>
              </a:rPr>
              <a:t>Hãy nghe vang vọng đêm dài, </a:t>
            </a:r>
            <a:br>
              <a:rPr lang="en-US" sz="2200" i="1">
                <a:solidFill>
                  <a:srgbClr val="0000FF"/>
                </a:solidFill>
                <a:latin typeface="Arial" pitchFamily="34" charset="0"/>
                <a:cs typeface="Arial" pitchFamily="34" charset="0"/>
              </a:rPr>
            </a:br>
            <a:r>
              <a:rPr lang="en-US" sz="2200" i="1">
                <a:solidFill>
                  <a:srgbClr val="0000FF"/>
                </a:solidFill>
                <a:latin typeface="Arial" pitchFamily="34" charset="0"/>
                <a:cs typeface="Arial" pitchFamily="34" charset="0"/>
              </a:rPr>
              <a:t>Tiếng kêu thảm thiết vạn loài sinh linh. </a:t>
            </a:r>
            <a:br>
              <a:rPr lang="en-US" sz="2200" i="1">
                <a:solidFill>
                  <a:srgbClr val="0000FF"/>
                </a:solidFill>
                <a:latin typeface="Arial" pitchFamily="34" charset="0"/>
                <a:cs typeface="Arial" pitchFamily="34" charset="0"/>
              </a:rPr>
            </a:br>
            <a:r>
              <a:rPr lang="en-US" sz="2200" i="1">
                <a:solidFill>
                  <a:srgbClr val="0000FF"/>
                </a:solidFill>
                <a:latin typeface="Arial" pitchFamily="34" charset="0"/>
                <a:cs typeface="Arial" pitchFamily="34" charset="0"/>
              </a:rPr>
              <a:t>Kìa trong lò mổ sát sinh, </a:t>
            </a:r>
            <a:br>
              <a:rPr lang="en-US" sz="2200" i="1">
                <a:solidFill>
                  <a:srgbClr val="0000FF"/>
                </a:solidFill>
                <a:latin typeface="Arial" pitchFamily="34" charset="0"/>
                <a:cs typeface="Arial" pitchFamily="34" charset="0"/>
              </a:rPr>
            </a:br>
            <a:r>
              <a:rPr lang="en-US" sz="2200" i="1">
                <a:solidFill>
                  <a:srgbClr val="0000FF"/>
                </a:solidFill>
                <a:latin typeface="Arial" pitchFamily="34" charset="0"/>
                <a:cs typeface="Arial" pitchFamily="34" charset="0"/>
              </a:rPr>
              <a:t>Muôn loài bỏ mạng vì mình đó thôi! </a:t>
            </a:r>
          </a:p>
          <a:p>
            <a:pPr marL="0" indent="0">
              <a:lnSpc>
                <a:spcPct val="110000"/>
              </a:lnSpc>
              <a:spcAft>
                <a:spcPts val="600"/>
              </a:spcAft>
              <a:buNone/>
            </a:pPr>
            <a:endParaRPr lang="en-US" sz="2200">
              <a:latin typeface="Arial" pitchFamily="34" charset="0"/>
              <a:cs typeface="Arial" pitchFamily="34" charset="0"/>
            </a:endParaRPr>
          </a:p>
        </p:txBody>
      </p:sp>
      <p:sp>
        <p:nvSpPr>
          <p:cNvPr id="4" name="Title 1"/>
          <p:cNvSpPr>
            <a:spLocks noGrp="1"/>
          </p:cNvSpPr>
          <p:nvPr>
            <p:ph type="title"/>
          </p:nvPr>
        </p:nvSpPr>
        <p:spPr>
          <a:xfrm>
            <a:off x="0" y="0"/>
            <a:ext cx="8153400" cy="609600"/>
          </a:xfrm>
        </p:spPr>
        <p:txBody>
          <a:bodyPr>
            <a:normAutofit/>
          </a:bodyPr>
          <a:lstStyle/>
          <a:p>
            <a:pPr algn="ctr"/>
            <a:r>
              <a:rPr lang="en-US" sz="3200"/>
              <a:t>Sát sinh – phóng sanh - quả báo</a:t>
            </a:r>
          </a:p>
        </p:txBody>
      </p:sp>
    </p:spTree>
    <p:extLst>
      <p:ext uri="{BB962C8B-B14F-4D97-AF65-F5344CB8AC3E}">
        <p14:creationId xmlns:p14="http://schemas.microsoft.com/office/powerpoint/2010/main" val="11063807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62000"/>
            <a:ext cx="8153400" cy="6096000"/>
          </a:xfrm>
        </p:spPr>
        <p:txBody>
          <a:bodyPr>
            <a:normAutofit/>
          </a:bodyPr>
          <a:lstStyle/>
          <a:p>
            <a:pPr marL="0" indent="0" algn="just">
              <a:spcAft>
                <a:spcPts val="600"/>
              </a:spcAft>
              <a:buNone/>
            </a:pPr>
            <a:r>
              <a:rPr lang="en-US" sz="2400">
                <a:latin typeface="Arial" panose="020B0604020202020204" pitchFamily="34" charset="0"/>
                <a:cs typeface="Arial" panose="020B0604020202020204" pitchFamily="34" charset="0"/>
              </a:rPr>
              <a:t>Bạch Cư Dị cũng có một bài thơ khuyên chúng ra phải thương yêu động vật, thương yêu sinh mạng</a:t>
            </a:r>
            <a:endParaRPr lang="en-US" sz="2400" i="1">
              <a:latin typeface="Arial" panose="020B0604020202020204" pitchFamily="34" charset="0"/>
              <a:cs typeface="Arial" panose="020B0604020202020204" pitchFamily="34" charset="0"/>
            </a:endParaRPr>
          </a:p>
          <a:p>
            <a:pPr marL="246888" lvl="1" indent="0">
              <a:spcAft>
                <a:spcPts val="600"/>
              </a:spcAft>
              <a:buNone/>
            </a:pPr>
            <a:r>
              <a:rPr lang="x-none" sz="2400" i="1">
                <a:solidFill>
                  <a:srgbClr val="C00000"/>
                </a:solidFill>
                <a:latin typeface="Arial" panose="020B0604020202020204" pitchFamily="34" charset="0"/>
                <a:cs typeface="Arial" panose="020B0604020202020204" pitchFamily="34" charset="0"/>
              </a:rPr>
              <a:t>“Mạc đạo quần sinh tánh mạng vi,</a:t>
            </a:r>
            <a:endParaRPr lang="en-US" sz="2400">
              <a:solidFill>
                <a:srgbClr val="C00000"/>
              </a:solidFill>
              <a:latin typeface="Arial" panose="020B0604020202020204" pitchFamily="34" charset="0"/>
              <a:cs typeface="Arial" panose="020B0604020202020204" pitchFamily="34" charset="0"/>
            </a:endParaRPr>
          </a:p>
          <a:p>
            <a:pPr marL="246888" lvl="1" indent="0">
              <a:spcAft>
                <a:spcPts val="600"/>
              </a:spcAft>
              <a:buNone/>
            </a:pPr>
            <a:r>
              <a:rPr lang="x-none" sz="2400" i="1">
                <a:solidFill>
                  <a:srgbClr val="C00000"/>
                </a:solidFill>
                <a:latin typeface="Arial" panose="020B0604020202020204" pitchFamily="34" charset="0"/>
                <a:cs typeface="Arial" panose="020B0604020202020204" pitchFamily="34" charset="0"/>
              </a:rPr>
              <a:t>Nhất ban cốt nhục nhất ban bì,</a:t>
            </a:r>
            <a:endParaRPr lang="en-US" sz="2400">
              <a:solidFill>
                <a:srgbClr val="C00000"/>
              </a:solidFill>
              <a:latin typeface="Arial" panose="020B0604020202020204" pitchFamily="34" charset="0"/>
              <a:cs typeface="Arial" panose="020B0604020202020204" pitchFamily="34" charset="0"/>
            </a:endParaRPr>
          </a:p>
          <a:p>
            <a:pPr marL="246888" lvl="1" indent="0">
              <a:spcAft>
                <a:spcPts val="600"/>
              </a:spcAft>
              <a:buNone/>
            </a:pPr>
            <a:r>
              <a:rPr lang="x-none" sz="2400" i="1">
                <a:solidFill>
                  <a:srgbClr val="C00000"/>
                </a:solidFill>
                <a:latin typeface="Arial" panose="020B0604020202020204" pitchFamily="34" charset="0"/>
                <a:cs typeface="Arial" panose="020B0604020202020204" pitchFamily="34" charset="0"/>
              </a:rPr>
              <a:t>Khuyên quân mạc đã chi đầu điểu,</a:t>
            </a:r>
            <a:endParaRPr lang="en-US" sz="2400">
              <a:solidFill>
                <a:srgbClr val="C00000"/>
              </a:solidFill>
              <a:latin typeface="Arial" panose="020B0604020202020204" pitchFamily="34" charset="0"/>
              <a:cs typeface="Arial" panose="020B0604020202020204" pitchFamily="34" charset="0"/>
            </a:endParaRPr>
          </a:p>
          <a:p>
            <a:pPr marL="246888" lvl="1" indent="0">
              <a:spcAft>
                <a:spcPts val="600"/>
              </a:spcAft>
              <a:buNone/>
            </a:pPr>
            <a:r>
              <a:rPr lang="x-none" sz="2400" i="1">
                <a:solidFill>
                  <a:srgbClr val="C00000"/>
                </a:solidFill>
                <a:latin typeface="Arial" panose="020B0604020202020204" pitchFamily="34" charset="0"/>
                <a:cs typeface="Arial" panose="020B0604020202020204" pitchFamily="34" charset="0"/>
              </a:rPr>
              <a:t>Tử tại sào trung vọng mẫu quy”.</a:t>
            </a:r>
            <a:endParaRPr lang="en-US" sz="2400">
              <a:solidFill>
                <a:srgbClr val="C00000"/>
              </a:solidFill>
              <a:latin typeface="Arial" panose="020B0604020202020204" pitchFamily="34" charset="0"/>
              <a:cs typeface="Arial" panose="020B0604020202020204" pitchFamily="34" charset="0"/>
            </a:endParaRPr>
          </a:p>
          <a:p>
            <a:pPr>
              <a:spcAft>
                <a:spcPts val="600"/>
              </a:spcAft>
            </a:pPr>
            <a:r>
              <a:rPr lang="en-US" sz="2400">
                <a:latin typeface="Arial" panose="020B0604020202020204" pitchFamily="34" charset="0"/>
                <a:cs typeface="Arial" panose="020B0604020202020204" pitchFamily="34" charset="0"/>
              </a:rPr>
              <a:t>(</a:t>
            </a:r>
            <a:r>
              <a:rPr lang="x-none" sz="2400">
                <a:latin typeface="Arial" panose="020B0604020202020204" pitchFamily="34" charset="0"/>
                <a:cs typeface="Arial" panose="020B0604020202020204" pitchFamily="34" charset="0"/>
              </a:rPr>
              <a:t>Tạm dịch:</a:t>
            </a:r>
            <a:endParaRPr lang="en-US" sz="2400">
              <a:latin typeface="Arial" panose="020B0604020202020204" pitchFamily="34" charset="0"/>
              <a:cs typeface="Arial" panose="020B0604020202020204" pitchFamily="34" charset="0"/>
            </a:endParaRPr>
          </a:p>
          <a:p>
            <a:pPr marL="246888" lvl="1" indent="0">
              <a:spcAft>
                <a:spcPts val="600"/>
              </a:spcAft>
              <a:buNone/>
            </a:pPr>
            <a:r>
              <a:rPr lang="x-none" sz="2400">
                <a:solidFill>
                  <a:srgbClr val="0000FF"/>
                </a:solidFill>
                <a:latin typeface="Arial" panose="020B0604020202020204" pitchFamily="34" charset="0"/>
                <a:cs typeface="Arial" panose="020B0604020202020204" pitchFamily="34" charset="0"/>
              </a:rPr>
              <a:t>Mạng vật yếu ớt đừng khinh</a:t>
            </a:r>
            <a:endParaRPr lang="en-US" sz="2400">
              <a:solidFill>
                <a:srgbClr val="0000FF"/>
              </a:solidFill>
              <a:latin typeface="Arial" panose="020B0604020202020204" pitchFamily="34" charset="0"/>
              <a:cs typeface="Arial" panose="020B0604020202020204" pitchFamily="34" charset="0"/>
            </a:endParaRPr>
          </a:p>
          <a:p>
            <a:pPr marL="246888" lvl="1" indent="0">
              <a:spcAft>
                <a:spcPts val="600"/>
              </a:spcAft>
              <a:buNone/>
            </a:pPr>
            <a:r>
              <a:rPr lang="x-none" sz="2400">
                <a:solidFill>
                  <a:srgbClr val="0000FF"/>
                </a:solidFill>
                <a:latin typeface="Arial" panose="020B0604020202020204" pitchFamily="34" charset="0"/>
                <a:cs typeface="Arial" panose="020B0604020202020204" pitchFamily="34" charset="0"/>
              </a:rPr>
              <a:t>Thịt, da, xương xẩu như mình khác chi!</a:t>
            </a:r>
            <a:endParaRPr lang="en-US" sz="2400">
              <a:solidFill>
                <a:srgbClr val="0000FF"/>
              </a:solidFill>
              <a:latin typeface="Arial" panose="020B0604020202020204" pitchFamily="34" charset="0"/>
              <a:cs typeface="Arial" panose="020B0604020202020204" pitchFamily="34" charset="0"/>
            </a:endParaRPr>
          </a:p>
          <a:p>
            <a:pPr marL="246888" lvl="1" indent="0">
              <a:spcAft>
                <a:spcPts val="600"/>
              </a:spcAft>
              <a:buNone/>
            </a:pPr>
            <a:r>
              <a:rPr lang="x-none" sz="2400">
                <a:solidFill>
                  <a:srgbClr val="0000FF"/>
                </a:solidFill>
                <a:latin typeface="Arial" panose="020B0604020202020204" pitchFamily="34" charset="0"/>
                <a:cs typeface="Arial" panose="020B0604020202020204" pitchFamily="34" charset="0"/>
              </a:rPr>
              <a:t>Chớ bắn chim trên cành kia</a:t>
            </a:r>
            <a:endParaRPr lang="en-US" sz="2400">
              <a:solidFill>
                <a:srgbClr val="0000FF"/>
              </a:solidFill>
              <a:latin typeface="Arial" panose="020B0604020202020204" pitchFamily="34" charset="0"/>
              <a:cs typeface="Arial" panose="020B0604020202020204" pitchFamily="34" charset="0"/>
            </a:endParaRPr>
          </a:p>
          <a:p>
            <a:pPr marL="246888" lvl="1" indent="0">
              <a:spcAft>
                <a:spcPts val="600"/>
              </a:spcAft>
              <a:buNone/>
            </a:pPr>
            <a:r>
              <a:rPr lang="x-none" sz="2400">
                <a:solidFill>
                  <a:srgbClr val="0000FF"/>
                </a:solidFill>
                <a:latin typeface="Arial" panose="020B0604020202020204" pitchFamily="34" charset="0"/>
                <a:cs typeface="Arial" panose="020B0604020202020204" pitchFamily="34" charset="0"/>
              </a:rPr>
              <a:t>Chim non trong tổ đang mong mẹ về.</a:t>
            </a:r>
            <a:r>
              <a:rPr lang="en-US" sz="2400">
                <a:solidFill>
                  <a:srgbClr val="0000FF"/>
                </a:solidFill>
                <a:latin typeface="Arial" panose="020B0604020202020204" pitchFamily="34" charset="0"/>
                <a:cs typeface="Arial" panose="020B0604020202020204" pitchFamily="34" charset="0"/>
              </a:rPr>
              <a:t>)</a:t>
            </a:r>
            <a:r>
              <a:rPr lang="x-none" sz="2400">
                <a:solidFill>
                  <a:srgbClr val="0000FF"/>
                </a:solidFill>
                <a:latin typeface="Arial" panose="020B0604020202020204" pitchFamily="34" charset="0"/>
                <a:cs typeface="Arial" panose="020B0604020202020204" pitchFamily="34" charset="0"/>
              </a:rPr>
              <a:t> </a:t>
            </a:r>
            <a:endParaRPr lang="en-US" sz="2400">
              <a:solidFill>
                <a:srgbClr val="0000FF"/>
              </a:solidFill>
              <a:latin typeface="Arial" panose="020B0604020202020204" pitchFamily="34" charset="0"/>
              <a:cs typeface="Arial" panose="020B0604020202020204" pitchFamily="34" charset="0"/>
            </a:endParaRPr>
          </a:p>
          <a:p>
            <a:pPr marL="0" indent="0">
              <a:spcAft>
                <a:spcPts val="600"/>
              </a:spcAft>
              <a:buNone/>
            </a:pPr>
            <a:endParaRPr lang="en-US" sz="2400">
              <a:latin typeface="Arial" panose="020B0604020202020204" pitchFamily="34" charset="0"/>
              <a:cs typeface="Arial" panose="020B0604020202020204" pitchFamily="34" charset="0"/>
            </a:endParaRPr>
          </a:p>
        </p:txBody>
      </p:sp>
      <p:sp>
        <p:nvSpPr>
          <p:cNvPr id="4" name="Title 1"/>
          <p:cNvSpPr>
            <a:spLocks noGrp="1"/>
          </p:cNvSpPr>
          <p:nvPr>
            <p:ph type="title"/>
          </p:nvPr>
        </p:nvSpPr>
        <p:spPr>
          <a:xfrm>
            <a:off x="0" y="0"/>
            <a:ext cx="8153400" cy="609600"/>
          </a:xfrm>
        </p:spPr>
        <p:txBody>
          <a:bodyPr>
            <a:normAutofit/>
          </a:bodyPr>
          <a:lstStyle/>
          <a:p>
            <a:pPr algn="ctr"/>
            <a:r>
              <a:rPr lang="en-US" sz="3200"/>
              <a:t>Sát sinh – phóng sanh - quả báo</a:t>
            </a:r>
          </a:p>
        </p:txBody>
      </p:sp>
    </p:spTree>
    <p:extLst>
      <p:ext uri="{BB962C8B-B14F-4D97-AF65-F5344CB8AC3E}">
        <p14:creationId xmlns:p14="http://schemas.microsoft.com/office/powerpoint/2010/main" val="15319299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55" y="124695"/>
            <a:ext cx="7633855" cy="457200"/>
          </a:xfrm>
        </p:spPr>
        <p:txBody>
          <a:bodyPr>
            <a:normAutofit fontScale="90000"/>
          </a:bodyPr>
          <a:lstStyle/>
          <a:p>
            <a:r>
              <a:rPr lang="en-US" sz="3200"/>
              <a:t>Công đức phóng sanh</a:t>
            </a:r>
          </a:p>
        </p:txBody>
      </p:sp>
      <p:sp>
        <p:nvSpPr>
          <p:cNvPr id="3" name="Content Placeholder 2"/>
          <p:cNvSpPr>
            <a:spLocks noGrp="1"/>
          </p:cNvSpPr>
          <p:nvPr>
            <p:ph idx="1"/>
          </p:nvPr>
        </p:nvSpPr>
        <p:spPr>
          <a:xfrm>
            <a:off x="0" y="762000"/>
            <a:ext cx="8153400" cy="6096000"/>
          </a:xfrm>
        </p:spPr>
        <p:txBody>
          <a:bodyPr>
            <a:noAutofit/>
          </a:bodyPr>
          <a:lstStyle/>
          <a:p>
            <a:pPr algn="just">
              <a:lnSpc>
                <a:spcPct val="90000"/>
              </a:lnSpc>
              <a:spcBef>
                <a:spcPts val="400"/>
              </a:spcBef>
              <a:spcAft>
                <a:spcPts val="400"/>
              </a:spcAft>
              <a:buSzPct val="100000"/>
              <a:buFont typeface="Wingdings" pitchFamily="2" charset="2"/>
              <a:buChar char="§"/>
            </a:pPr>
            <a:r>
              <a:rPr lang="vi-VN" sz="1800" b="1">
                <a:solidFill>
                  <a:srgbClr val="0000FF"/>
                </a:solidFill>
              </a:rPr>
              <a:t>Kinh Dược Sư Lưu Ly bổn nguyện công đức dạy rằng</a:t>
            </a:r>
            <a:r>
              <a:rPr lang="vi-VN" sz="1800"/>
              <a:t>: </a:t>
            </a:r>
            <a:r>
              <a:rPr lang="vi-VN" sz="1800">
                <a:solidFill>
                  <a:srgbClr val="C00000"/>
                </a:solidFill>
              </a:rPr>
              <a:t>“Phóng chư sanh mạng, bệnh đắc trừ dũ, chúng nạn giải thoát, phóng sanh tu phước, linh độ khổ ách, bất tao chúng nạn” </a:t>
            </a:r>
            <a:r>
              <a:rPr lang="vi-VN" sz="1800"/>
              <a:t>(Cứu thả các sinh mạng được tiêu trừ bệnh tật, thoát khỏi các tai nạn. Người phóng sinh tu phước, cứu giúp muôn loài thoát khỏi khổ ách thì bản thân không gặp các tai nạn). </a:t>
            </a:r>
            <a:endParaRPr lang="en-US" sz="1800"/>
          </a:p>
          <a:p>
            <a:pPr algn="just">
              <a:lnSpc>
                <a:spcPct val="90000"/>
              </a:lnSpc>
              <a:spcBef>
                <a:spcPts val="400"/>
              </a:spcBef>
              <a:spcAft>
                <a:spcPts val="400"/>
              </a:spcAft>
            </a:pPr>
            <a:r>
              <a:rPr lang="vi-VN" sz="1800" b="1">
                <a:solidFill>
                  <a:srgbClr val="0000FF"/>
                </a:solidFill>
              </a:rPr>
              <a:t>Phóng sinh có những công đức gì?</a:t>
            </a:r>
            <a:r>
              <a:rPr lang="vi-VN" sz="1800" b="1"/>
              <a:t> </a:t>
            </a:r>
            <a:endParaRPr lang="en-US" sz="1800" b="1"/>
          </a:p>
          <a:p>
            <a:pPr marL="246888" lvl="1" indent="0" algn="just">
              <a:lnSpc>
                <a:spcPct val="90000"/>
              </a:lnSpc>
              <a:spcBef>
                <a:spcPts val="400"/>
              </a:spcBef>
              <a:spcAft>
                <a:spcPts val="400"/>
              </a:spcAft>
              <a:buNone/>
            </a:pPr>
            <a:r>
              <a:rPr lang="vi-VN" sz="1800">
                <a:solidFill>
                  <a:schemeClr val="tx1"/>
                </a:solidFill>
              </a:rPr>
              <a:t>1. Không có nạn đao binh, tránh được tai họa chiến tranh tàn sát. </a:t>
            </a:r>
            <a:endParaRPr lang="en-US" sz="1800">
              <a:solidFill>
                <a:schemeClr val="tx1"/>
              </a:solidFill>
            </a:endParaRPr>
          </a:p>
          <a:p>
            <a:pPr marL="246888" lvl="1" indent="0" algn="just">
              <a:lnSpc>
                <a:spcPct val="90000"/>
              </a:lnSpc>
              <a:spcBef>
                <a:spcPts val="400"/>
              </a:spcBef>
              <a:spcAft>
                <a:spcPts val="400"/>
              </a:spcAft>
              <a:buNone/>
            </a:pPr>
            <a:r>
              <a:rPr lang="vi-VN" sz="1800">
                <a:solidFill>
                  <a:schemeClr val="tx1"/>
                </a:solidFill>
              </a:rPr>
              <a:t>2. Sống lâu, mạnh khỏe, ít bệnh tật.</a:t>
            </a:r>
            <a:endParaRPr lang="en-US" sz="1800">
              <a:solidFill>
                <a:schemeClr val="tx1"/>
              </a:solidFill>
            </a:endParaRPr>
          </a:p>
          <a:p>
            <a:pPr marL="246888" lvl="1" indent="0" algn="just">
              <a:lnSpc>
                <a:spcPct val="90000"/>
              </a:lnSpc>
              <a:spcBef>
                <a:spcPts val="400"/>
              </a:spcBef>
              <a:spcAft>
                <a:spcPts val="400"/>
              </a:spcAft>
              <a:buNone/>
            </a:pPr>
            <a:r>
              <a:rPr lang="vi-VN" sz="1800">
                <a:solidFill>
                  <a:schemeClr val="tx1"/>
                </a:solidFill>
              </a:rPr>
              <a:t>3. Tránh được thiên tai, dịch họa, không gặp các tai nạn. </a:t>
            </a:r>
            <a:endParaRPr lang="en-US" sz="1800">
              <a:solidFill>
                <a:schemeClr val="tx1"/>
              </a:solidFill>
            </a:endParaRPr>
          </a:p>
          <a:p>
            <a:pPr marL="246888" lvl="1" indent="0" algn="just">
              <a:lnSpc>
                <a:spcPct val="90000"/>
              </a:lnSpc>
              <a:spcBef>
                <a:spcPts val="400"/>
              </a:spcBef>
              <a:spcAft>
                <a:spcPts val="400"/>
              </a:spcAft>
              <a:buNone/>
            </a:pPr>
            <a:r>
              <a:rPr lang="vi-VN" sz="1800">
                <a:solidFill>
                  <a:schemeClr val="tx1"/>
                </a:solidFill>
              </a:rPr>
              <a:t>4. Con cháu đông đúc, đời đời xương thạnh, nối dõi không ngừng. </a:t>
            </a:r>
            <a:endParaRPr lang="en-US" sz="1800">
              <a:solidFill>
                <a:schemeClr val="tx1"/>
              </a:solidFill>
            </a:endParaRPr>
          </a:p>
          <a:p>
            <a:pPr marL="246888" lvl="1" indent="0" algn="just">
              <a:lnSpc>
                <a:spcPct val="90000"/>
              </a:lnSpc>
              <a:spcBef>
                <a:spcPts val="400"/>
              </a:spcBef>
              <a:spcAft>
                <a:spcPts val="400"/>
              </a:spcAft>
              <a:buNone/>
            </a:pPr>
            <a:r>
              <a:rPr lang="vi-VN" sz="1800">
                <a:solidFill>
                  <a:schemeClr val="tx1"/>
                </a:solidFill>
              </a:rPr>
              <a:t>5. Được nhiều con trai, chỗ mong cầu được toại nguyện. </a:t>
            </a:r>
            <a:endParaRPr lang="en-US" sz="1800">
              <a:solidFill>
                <a:schemeClr val="tx1"/>
              </a:solidFill>
            </a:endParaRPr>
          </a:p>
          <a:p>
            <a:pPr marL="246888" lvl="1" indent="0" algn="just">
              <a:lnSpc>
                <a:spcPct val="90000"/>
              </a:lnSpc>
              <a:spcBef>
                <a:spcPts val="400"/>
              </a:spcBef>
              <a:spcAft>
                <a:spcPts val="400"/>
              </a:spcAft>
              <a:buNone/>
            </a:pPr>
            <a:r>
              <a:rPr lang="vi-VN" sz="1800">
                <a:solidFill>
                  <a:schemeClr val="tx1"/>
                </a:solidFill>
              </a:rPr>
              <a:t>6. Công việc làm ăn phát triển, hưng thạnh, gặp nhiều thuận lợi, thuận buồm xuôi gió. </a:t>
            </a:r>
            <a:endParaRPr lang="en-US" sz="1800">
              <a:solidFill>
                <a:schemeClr val="tx1"/>
              </a:solidFill>
            </a:endParaRPr>
          </a:p>
          <a:p>
            <a:pPr marL="246888" lvl="1" indent="0" algn="just">
              <a:lnSpc>
                <a:spcPct val="90000"/>
              </a:lnSpc>
              <a:spcBef>
                <a:spcPts val="400"/>
              </a:spcBef>
              <a:spcAft>
                <a:spcPts val="400"/>
              </a:spcAft>
              <a:buNone/>
            </a:pPr>
            <a:r>
              <a:rPr lang="vi-VN" sz="1800">
                <a:solidFill>
                  <a:schemeClr val="tx1"/>
                </a:solidFill>
              </a:rPr>
              <a:t>7. Hợp lòng trời, thuận tánh Phật, loài vật cảm ơn, chư Phật hoan hỷ. </a:t>
            </a:r>
            <a:endParaRPr lang="en-US" sz="1800">
              <a:solidFill>
                <a:schemeClr val="tx1"/>
              </a:solidFill>
            </a:endParaRPr>
          </a:p>
          <a:p>
            <a:pPr marL="246888" lvl="1" indent="0" algn="just">
              <a:lnSpc>
                <a:spcPct val="90000"/>
              </a:lnSpc>
              <a:spcBef>
                <a:spcPts val="400"/>
              </a:spcBef>
              <a:spcAft>
                <a:spcPts val="400"/>
              </a:spcAft>
              <a:buNone/>
            </a:pPr>
            <a:r>
              <a:rPr lang="vi-VN" sz="1800">
                <a:solidFill>
                  <a:schemeClr val="tx1"/>
                </a:solidFill>
              </a:rPr>
              <a:t>8. Giải trừ oán hận, các điều ác tiêu diệt, không lo buồn, sầu não. </a:t>
            </a:r>
            <a:endParaRPr lang="en-US" sz="1800">
              <a:solidFill>
                <a:schemeClr val="tx1"/>
              </a:solidFill>
            </a:endParaRPr>
          </a:p>
          <a:p>
            <a:pPr marL="246888" lvl="1" indent="0" algn="just">
              <a:lnSpc>
                <a:spcPct val="90000"/>
              </a:lnSpc>
              <a:spcBef>
                <a:spcPts val="400"/>
              </a:spcBef>
              <a:spcAft>
                <a:spcPts val="400"/>
              </a:spcAft>
              <a:buNone/>
            </a:pPr>
            <a:r>
              <a:rPr lang="vi-VN" sz="1800">
                <a:solidFill>
                  <a:schemeClr val="tx1"/>
                </a:solidFill>
              </a:rPr>
              <a:t>9. Hỷ khí kiết tường (vui hưởng an lành), bốn mùa an ninh (quanh năm đều được an ổn). </a:t>
            </a:r>
            <a:endParaRPr lang="en-US" sz="1800">
              <a:solidFill>
                <a:schemeClr val="tx1"/>
              </a:solidFill>
            </a:endParaRPr>
          </a:p>
          <a:p>
            <a:pPr marL="246888" lvl="1" indent="0" algn="just">
              <a:lnSpc>
                <a:spcPct val="90000"/>
              </a:lnSpc>
              <a:spcBef>
                <a:spcPts val="400"/>
              </a:spcBef>
              <a:spcAft>
                <a:spcPts val="400"/>
              </a:spcAft>
              <a:buNone/>
            </a:pPr>
            <a:r>
              <a:rPr lang="vi-VN" sz="1800">
                <a:solidFill>
                  <a:schemeClr val="tx1"/>
                </a:solidFill>
              </a:rPr>
              <a:t>10. Tái sinh về cõi trời, hưởng phước vô cùng. Nếu có tu Tịnh độ thì được vãng sinh về thế giới Tây phương Cực Lạc. </a:t>
            </a:r>
            <a:endParaRPr lang="en-US" sz="1800">
              <a:solidFill>
                <a:schemeClr val="tx1"/>
              </a:solidFill>
            </a:endParaRPr>
          </a:p>
          <a:p>
            <a:pPr>
              <a:lnSpc>
                <a:spcPct val="90000"/>
              </a:lnSpc>
              <a:spcBef>
                <a:spcPts val="400"/>
              </a:spcBef>
              <a:spcAft>
                <a:spcPts val="400"/>
              </a:spcAft>
            </a:pPr>
            <a:endParaRPr lang="en-US" sz="1800"/>
          </a:p>
        </p:txBody>
      </p:sp>
    </p:spTree>
    <p:extLst>
      <p:ext uri="{BB962C8B-B14F-4D97-AF65-F5344CB8AC3E}">
        <p14:creationId xmlns:p14="http://schemas.microsoft.com/office/powerpoint/2010/main" val="217860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077200" cy="533400"/>
          </a:xfrm>
        </p:spPr>
        <p:txBody>
          <a:bodyPr>
            <a:noAutofit/>
          </a:bodyPr>
          <a:lstStyle/>
          <a:p>
            <a:r>
              <a:rPr lang="en-US" sz="2400"/>
              <a:t>Đại sư liên trì khuyên giới sát, phóng sanh</a:t>
            </a:r>
          </a:p>
        </p:txBody>
      </p:sp>
      <p:sp>
        <p:nvSpPr>
          <p:cNvPr id="3" name="Content Placeholder 2"/>
          <p:cNvSpPr>
            <a:spLocks noGrp="1"/>
          </p:cNvSpPr>
          <p:nvPr>
            <p:ph idx="1"/>
          </p:nvPr>
        </p:nvSpPr>
        <p:spPr>
          <a:xfrm>
            <a:off x="0" y="762000"/>
            <a:ext cx="8077200" cy="6096000"/>
          </a:xfrm>
        </p:spPr>
        <p:txBody>
          <a:bodyPr>
            <a:noAutofit/>
          </a:bodyPr>
          <a:lstStyle/>
          <a:p>
            <a:pPr marL="0" indent="0">
              <a:lnSpc>
                <a:spcPct val="90000"/>
              </a:lnSpc>
              <a:spcAft>
                <a:spcPts val="600"/>
              </a:spcAft>
              <a:buNone/>
            </a:pPr>
            <a:r>
              <a:rPr lang="en-US" sz="2000" b="1">
                <a:solidFill>
                  <a:srgbClr val="0000FF"/>
                </a:solidFill>
                <a:latin typeface="Arial" panose="020B0604020202020204" pitchFamily="34" charset="0"/>
                <a:cs typeface="Arial" panose="020B0604020202020204" pitchFamily="34" charset="0"/>
              </a:rPr>
              <a:t>Bẩy công việc không được sát sanh</a:t>
            </a:r>
          </a:p>
          <a:p>
            <a:pPr marL="246888" lvl="1" indent="0" algn="just">
              <a:lnSpc>
                <a:spcPct val="90000"/>
              </a:lnSpc>
              <a:spcAft>
                <a:spcPts val="600"/>
              </a:spcAft>
              <a:buNone/>
            </a:pPr>
            <a:r>
              <a:rPr lang="vi-VN" sz="2000" b="1">
                <a:solidFill>
                  <a:srgbClr val="FF0000"/>
                </a:solidFill>
                <a:latin typeface="Arial" panose="020B0604020202020204" pitchFamily="34" charset="0"/>
                <a:cs typeface="Arial" panose="020B0604020202020204" pitchFamily="34" charset="0"/>
              </a:rPr>
              <a:t>1. Ngày sinh</a:t>
            </a:r>
            <a:r>
              <a:rPr lang="en-US" sz="2000" b="1">
                <a:solidFill>
                  <a:srgbClr val="FF0000"/>
                </a:solidFill>
                <a:latin typeface="Arial" panose="020B0604020202020204" pitchFamily="34" charset="0"/>
                <a:cs typeface="Arial" panose="020B0604020202020204" pitchFamily="34" charset="0"/>
              </a:rPr>
              <a:t> nhật</a:t>
            </a:r>
            <a:r>
              <a:rPr lang="vi-VN" sz="2000" b="1">
                <a:solidFill>
                  <a:srgbClr val="FF0000"/>
                </a:solidFill>
                <a:latin typeface="Arial" panose="020B0604020202020204" pitchFamily="34" charset="0"/>
                <a:cs typeface="Arial" panose="020B0604020202020204" pitchFamily="34" charset="0"/>
              </a:rPr>
              <a:t> không được sát sinh </a:t>
            </a:r>
            <a:endParaRPr lang="en-US" sz="2000" b="1">
              <a:solidFill>
                <a:srgbClr val="FF0000"/>
              </a:solidFill>
              <a:latin typeface="Arial" panose="020B0604020202020204" pitchFamily="34" charset="0"/>
              <a:cs typeface="Arial" panose="020B0604020202020204" pitchFamily="34" charset="0"/>
            </a:endParaRPr>
          </a:p>
          <a:p>
            <a:pPr marL="532638" lvl="1" indent="-285750" algn="just">
              <a:lnSpc>
                <a:spcPct val="90000"/>
              </a:lnSpc>
              <a:spcAft>
                <a:spcPts val="600"/>
              </a:spcAft>
              <a:buFont typeface="Wingdings" pitchFamily="2" charset="2"/>
              <a:buChar char="§"/>
            </a:pPr>
            <a:r>
              <a:rPr lang="fr-FR" sz="2000">
                <a:solidFill>
                  <a:schemeClr val="tx1"/>
                </a:solidFill>
                <a:latin typeface="Arial" panose="020B0604020202020204" pitchFamily="34" charset="0"/>
                <a:cs typeface="Arial" pitchFamily="34" charset="0"/>
              </a:rPr>
              <a:t>Cha mẹ đau đớn, sinh ra ta vất vả. Ngày sinh ra ta chính là ngày mẹ ta chết dần đi. </a:t>
            </a:r>
          </a:p>
          <a:p>
            <a:pPr marL="532638" lvl="1" indent="-285750" algn="just">
              <a:lnSpc>
                <a:spcPct val="90000"/>
              </a:lnSpc>
              <a:spcAft>
                <a:spcPts val="600"/>
              </a:spcAft>
              <a:buFont typeface="Wingdings" pitchFamily="2" charset="2"/>
              <a:buChar char="§"/>
            </a:pPr>
            <a:r>
              <a:rPr lang="fr-FR" sz="2000">
                <a:solidFill>
                  <a:schemeClr val="tx1"/>
                </a:solidFill>
                <a:latin typeface="Arial" pitchFamily="34" charset="0"/>
                <a:cs typeface="Arial" pitchFamily="34" charset="0"/>
              </a:rPr>
              <a:t>Vì vậy nên phải cấm tuyệt việc sát sinh, nên ăn chay, làm nhiều điều thiện, cầu cho cha mẹ tăng thêm phúc thọ. </a:t>
            </a:r>
            <a:endParaRPr lang="en-US" sz="2000">
              <a:solidFill>
                <a:schemeClr val="tx1"/>
              </a:solidFill>
              <a:latin typeface="Arial" panose="020B0604020202020204" pitchFamily="34" charset="0"/>
              <a:cs typeface="Arial" pitchFamily="34" charset="0"/>
            </a:endParaRPr>
          </a:p>
          <a:p>
            <a:pPr marL="246888" lvl="1" indent="0" algn="just">
              <a:lnSpc>
                <a:spcPct val="90000"/>
              </a:lnSpc>
              <a:spcAft>
                <a:spcPts val="600"/>
              </a:spcAft>
              <a:buNone/>
            </a:pPr>
            <a:r>
              <a:rPr lang="vi-VN" sz="2000" b="1">
                <a:solidFill>
                  <a:srgbClr val="FF0000"/>
                </a:solidFill>
                <a:latin typeface="Arial" panose="020B0604020202020204" pitchFamily="34" charset="0"/>
                <a:cs typeface="Arial" panose="020B0604020202020204" pitchFamily="34" charset="0"/>
              </a:rPr>
              <a:t>2. Sinh con không được sát sinh </a:t>
            </a:r>
            <a:endParaRPr lang="en-US" sz="2000" b="1">
              <a:solidFill>
                <a:srgbClr val="FF0000"/>
              </a:solidFill>
              <a:latin typeface="Arial" panose="020B0604020202020204" pitchFamily="34" charset="0"/>
              <a:cs typeface="Arial" panose="020B0604020202020204" pitchFamily="34" charset="0"/>
            </a:endParaRPr>
          </a:p>
          <a:p>
            <a:pPr marL="532638" lvl="1" indent="-285750" algn="just">
              <a:lnSpc>
                <a:spcPct val="90000"/>
              </a:lnSpc>
              <a:spcAft>
                <a:spcPts val="600"/>
              </a:spcAft>
            </a:pPr>
            <a:r>
              <a:rPr lang="vi-VN" sz="2000">
                <a:solidFill>
                  <a:schemeClr val="tx1"/>
                </a:solidFill>
                <a:latin typeface="Arial" panose="020B0604020202020204" pitchFamily="34" charset="0"/>
                <a:cs typeface="Arial" panose="020B0604020202020204" pitchFamily="34" charset="0"/>
              </a:rPr>
              <a:t>Không có con ắt phải buồn lo, sinh được con thì rất vui. </a:t>
            </a:r>
            <a:endParaRPr lang="en-US" sz="2000">
              <a:solidFill>
                <a:schemeClr val="tx1"/>
              </a:solidFill>
              <a:latin typeface="Arial" panose="020B0604020202020204" pitchFamily="34" charset="0"/>
              <a:cs typeface="Arial" panose="020B0604020202020204" pitchFamily="34" charset="0"/>
            </a:endParaRPr>
          </a:p>
          <a:p>
            <a:pPr marL="532638" lvl="1" indent="-285750" algn="just">
              <a:lnSpc>
                <a:spcPct val="90000"/>
              </a:lnSpc>
              <a:spcAft>
                <a:spcPts val="600"/>
              </a:spcAft>
            </a:pPr>
            <a:r>
              <a:rPr lang="vi-VN" sz="2000">
                <a:solidFill>
                  <a:schemeClr val="tx1"/>
                </a:solidFill>
                <a:latin typeface="Arial" panose="020B0604020202020204" pitchFamily="34" charset="0"/>
                <a:cs typeface="Arial" panose="020B0604020202020204" pitchFamily="34" charset="0"/>
              </a:rPr>
              <a:t>Sao không nghĩ xem, loài cầm thú cũng biết yêu thương con, cớ sao mình sinh con ra lại khiến cho con của loài khác phải chết? </a:t>
            </a:r>
            <a:endParaRPr lang="en-US" sz="2000">
              <a:solidFill>
                <a:schemeClr val="tx1"/>
              </a:solidFill>
              <a:latin typeface="Arial" panose="020B0604020202020204" pitchFamily="34" charset="0"/>
              <a:cs typeface="Arial" panose="020B0604020202020204" pitchFamily="34" charset="0"/>
            </a:endParaRPr>
          </a:p>
          <a:p>
            <a:pPr marL="246888" lvl="1" indent="0" algn="just">
              <a:lnSpc>
                <a:spcPct val="90000"/>
              </a:lnSpc>
              <a:spcAft>
                <a:spcPts val="600"/>
              </a:spcAft>
              <a:buNone/>
            </a:pPr>
            <a:r>
              <a:rPr lang="vi-VN" sz="2000" b="1">
                <a:solidFill>
                  <a:srgbClr val="FF0000"/>
                </a:solidFill>
                <a:latin typeface="Arial" panose="020B0604020202020204" pitchFamily="34" charset="0"/>
                <a:cs typeface="Arial" panose="020B0604020202020204" pitchFamily="34" charset="0"/>
              </a:rPr>
              <a:t>3. Cúng giỗ không được sát sinh</a:t>
            </a:r>
            <a:endParaRPr lang="en-US" sz="2000" b="1">
              <a:solidFill>
                <a:srgbClr val="FF0000"/>
              </a:solidFill>
              <a:latin typeface="Arial" panose="020B0604020202020204" pitchFamily="34" charset="0"/>
              <a:cs typeface="Arial" panose="020B0604020202020204" pitchFamily="34" charset="0"/>
            </a:endParaRPr>
          </a:p>
          <a:p>
            <a:pPr marL="532638" lvl="1" indent="-285750" algn="just">
              <a:lnSpc>
                <a:spcPct val="90000"/>
              </a:lnSpc>
              <a:spcAft>
                <a:spcPts val="600"/>
              </a:spcAft>
            </a:pPr>
            <a:r>
              <a:rPr lang="vi-VN" sz="2000">
                <a:solidFill>
                  <a:schemeClr val="tx1"/>
                </a:solidFill>
                <a:latin typeface="Arial" panose="020B0604020202020204" pitchFamily="34" charset="0"/>
                <a:cs typeface="Arial" panose="020B0604020202020204" pitchFamily="34" charset="0"/>
              </a:rPr>
              <a:t>Khi cúng giỗ người đã khuất hoặc tảo mộ vào tiết xuân thu đều nên cấm việc sát sinh để tạo phước đức. </a:t>
            </a:r>
            <a:endParaRPr lang="en-US" sz="2000">
              <a:solidFill>
                <a:schemeClr val="tx1"/>
              </a:solidFill>
              <a:latin typeface="Arial" panose="020B0604020202020204" pitchFamily="34" charset="0"/>
              <a:cs typeface="Arial" panose="020B0604020202020204" pitchFamily="34" charset="0"/>
            </a:endParaRPr>
          </a:p>
          <a:p>
            <a:pPr marL="532638" lvl="1" indent="-285750" algn="just">
              <a:lnSpc>
                <a:spcPct val="90000"/>
              </a:lnSpc>
              <a:spcAft>
                <a:spcPts val="600"/>
              </a:spcAft>
            </a:pPr>
            <a:r>
              <a:rPr lang="vi-VN" sz="2000">
                <a:solidFill>
                  <a:schemeClr val="tx1"/>
                </a:solidFill>
                <a:latin typeface="Arial" panose="020B0604020202020204" pitchFamily="34" charset="0"/>
                <a:cs typeface="Arial" panose="020B0604020202020204" pitchFamily="34" charset="0"/>
              </a:rPr>
              <a:t>Trong tự nhiên sẵn có tám loại thực phẩm quý để dâng cúng, đâu thể bới xương cốt dưới cửu tuyền lên mà ăn sao? Sát sinh để dâng cúng chính là đại bất hiếu! </a:t>
            </a:r>
            <a:endParaRPr lang="en-US" sz="200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309578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85800"/>
            <a:ext cx="8077200" cy="6172200"/>
          </a:xfrm>
        </p:spPr>
        <p:txBody>
          <a:bodyPr>
            <a:noAutofit/>
          </a:bodyPr>
          <a:lstStyle/>
          <a:p>
            <a:pPr marL="0" indent="0" algn="just">
              <a:spcAft>
                <a:spcPts val="600"/>
              </a:spcAft>
              <a:buNone/>
            </a:pPr>
            <a:r>
              <a:rPr lang="en-US" sz="2100" b="1">
                <a:solidFill>
                  <a:srgbClr val="0000FF"/>
                </a:solidFill>
              </a:rPr>
              <a:t>Bẩy công việc không được sát sanh </a:t>
            </a:r>
            <a:r>
              <a:rPr lang="en-US" sz="2100">
                <a:solidFill>
                  <a:srgbClr val="0000FF"/>
                </a:solidFill>
              </a:rPr>
              <a:t>(tiếp theo)</a:t>
            </a:r>
          </a:p>
          <a:p>
            <a:pPr marL="246888" lvl="1" indent="0" algn="just">
              <a:spcBef>
                <a:spcPts val="600"/>
              </a:spcBef>
              <a:spcAft>
                <a:spcPts val="600"/>
              </a:spcAft>
              <a:buNone/>
            </a:pPr>
            <a:r>
              <a:rPr lang="vi-VN" sz="1800" b="1">
                <a:solidFill>
                  <a:srgbClr val="FF0000"/>
                </a:solidFill>
              </a:rPr>
              <a:t>4. Hôn lễ không được sát sinh</a:t>
            </a:r>
            <a:r>
              <a:rPr lang="vi-VN" sz="1800" b="1"/>
              <a:t> </a:t>
            </a:r>
            <a:endParaRPr lang="en-US" sz="1800" b="1"/>
          </a:p>
          <a:p>
            <a:pPr marL="532638" lvl="1" indent="-285750" algn="just">
              <a:spcBef>
                <a:spcPts val="600"/>
              </a:spcBef>
              <a:spcAft>
                <a:spcPts val="600"/>
              </a:spcAft>
              <a:buFont typeface="Wingdings" pitchFamily="2" charset="2"/>
              <a:buChar char="§"/>
            </a:pPr>
            <a:r>
              <a:rPr lang="vi-VN" sz="1800">
                <a:solidFill>
                  <a:schemeClr val="tx1"/>
                </a:solidFill>
              </a:rPr>
              <a:t>Việc cưới hỏi ở thế gian, có đủ nghi lễ thì thành chồng vợ, nào có phụ thuộc vào việc sát sinh? Khi lập gia đình là đã bắt đầu nghĩ đến việc sinh con. </a:t>
            </a:r>
            <a:endParaRPr lang="en-US" sz="1800">
              <a:solidFill>
                <a:schemeClr val="tx1"/>
              </a:solidFill>
            </a:endParaRPr>
          </a:p>
          <a:p>
            <a:pPr marL="532638" lvl="1" indent="-285750" algn="just">
              <a:spcBef>
                <a:spcPts val="600"/>
              </a:spcBef>
              <a:spcAft>
                <a:spcPts val="600"/>
              </a:spcAft>
              <a:buFont typeface="Wingdings" pitchFamily="2" charset="2"/>
              <a:buChar char="§"/>
            </a:pPr>
            <a:r>
              <a:rPr lang="vi-VN" sz="1800">
                <a:solidFill>
                  <a:schemeClr val="tx1"/>
                </a:solidFill>
              </a:rPr>
              <a:t>Trước lúc sinh con mà làm việc giết hại, quả là nghịch lý. Như vậy là ngày lễ tốt lành mà lại làm việc hung dữ, giết hại, chẳng phải là mê muội lắm sao? </a:t>
            </a:r>
            <a:endParaRPr lang="en-US" sz="1800">
              <a:solidFill>
                <a:schemeClr val="tx1"/>
              </a:solidFill>
            </a:endParaRPr>
          </a:p>
          <a:p>
            <a:pPr marL="246888" lvl="1" indent="0" algn="just">
              <a:spcBef>
                <a:spcPts val="600"/>
              </a:spcBef>
              <a:spcAft>
                <a:spcPts val="600"/>
              </a:spcAft>
              <a:buNone/>
            </a:pPr>
            <a:r>
              <a:rPr lang="vi-VN" sz="1800" b="1">
                <a:solidFill>
                  <a:srgbClr val="FF0000"/>
                </a:solidFill>
              </a:rPr>
              <a:t>5. Đãi khách không được sát sinh </a:t>
            </a:r>
            <a:endParaRPr lang="en-US" sz="1800" b="1">
              <a:solidFill>
                <a:srgbClr val="FF0000"/>
              </a:solidFill>
            </a:endParaRPr>
          </a:p>
          <a:p>
            <a:pPr marL="532638" lvl="1" indent="-285750" algn="just">
              <a:spcBef>
                <a:spcPts val="600"/>
              </a:spcBef>
              <a:spcAft>
                <a:spcPts val="600"/>
              </a:spcAft>
            </a:pPr>
            <a:r>
              <a:rPr lang="vi-VN" sz="1800">
                <a:solidFill>
                  <a:schemeClr val="tx1"/>
                </a:solidFill>
              </a:rPr>
              <a:t>Cùng cực béo ngọt, vui ca say sưa với cốc chén, giết hại oan uổng bao mạng sống trên mâm ăn! </a:t>
            </a:r>
            <a:endParaRPr lang="en-US" sz="1800">
              <a:solidFill>
                <a:schemeClr val="tx1"/>
              </a:solidFill>
            </a:endParaRPr>
          </a:p>
          <a:p>
            <a:pPr marL="532638" lvl="1" indent="-285750" algn="just">
              <a:spcBef>
                <a:spcPts val="600"/>
              </a:spcBef>
              <a:spcAft>
                <a:spcPts val="600"/>
              </a:spcAft>
            </a:pPr>
            <a:r>
              <a:rPr lang="vi-VN" sz="1800">
                <a:solidFill>
                  <a:schemeClr val="tx1"/>
                </a:solidFill>
              </a:rPr>
              <a:t>Người có tấm lòng, nhìn thấy như vậy chẳng buồn lắm sao? </a:t>
            </a:r>
            <a:endParaRPr lang="en-US" sz="1800">
              <a:solidFill>
                <a:schemeClr val="tx1"/>
              </a:solidFill>
            </a:endParaRPr>
          </a:p>
          <a:p>
            <a:pPr marL="246888" lvl="1" indent="0" algn="just">
              <a:spcBef>
                <a:spcPts val="600"/>
              </a:spcBef>
              <a:spcAft>
                <a:spcPts val="600"/>
              </a:spcAft>
              <a:buNone/>
            </a:pPr>
            <a:r>
              <a:rPr lang="vi-VN" sz="1800" b="1">
                <a:solidFill>
                  <a:srgbClr val="FF0000"/>
                </a:solidFill>
              </a:rPr>
              <a:t>6. Cầu an không được sát sinh </a:t>
            </a:r>
            <a:endParaRPr lang="en-US" sz="1800" b="1">
              <a:solidFill>
                <a:srgbClr val="FF0000"/>
              </a:solidFill>
            </a:endParaRPr>
          </a:p>
          <a:p>
            <a:pPr marL="532638" lvl="1" indent="-285750" algn="just">
              <a:spcBef>
                <a:spcPts val="600"/>
              </a:spcBef>
              <a:spcAft>
                <a:spcPts val="600"/>
              </a:spcAft>
            </a:pPr>
            <a:r>
              <a:rPr lang="vi-VN" sz="1800">
                <a:solidFill>
                  <a:schemeClr val="tx1"/>
                </a:solidFill>
              </a:rPr>
              <a:t>Người đời có thói quen sát sinh để tế thần, mong thần phù hộ. Không nghĩ rằng mình tế thần là muốn tránh cái chết, cầu sự sống</a:t>
            </a:r>
            <a:r>
              <a:rPr lang="en-US" sz="1800">
                <a:solidFill>
                  <a:schemeClr val="tx1"/>
                </a:solidFill>
              </a:rPr>
              <a:t>;</a:t>
            </a:r>
          </a:p>
          <a:p>
            <a:pPr marL="532638" lvl="1" indent="-285750" algn="just">
              <a:spcBef>
                <a:spcPts val="600"/>
              </a:spcBef>
              <a:spcAft>
                <a:spcPts val="600"/>
              </a:spcAft>
            </a:pPr>
            <a:r>
              <a:rPr lang="en-US" sz="1800">
                <a:solidFill>
                  <a:schemeClr val="tx1"/>
                </a:solidFill>
              </a:rPr>
              <a:t>N</a:t>
            </a:r>
            <a:r>
              <a:rPr lang="vi-VN" sz="1800">
                <a:solidFill>
                  <a:schemeClr val="tx1"/>
                </a:solidFill>
              </a:rPr>
              <a:t>hưng giết hại mạng sống loài khác để mong cho mạng mình sống lâu quả thật là nghịch lý, tàn độc hung ác. </a:t>
            </a:r>
            <a:endParaRPr lang="en-US" sz="1800">
              <a:solidFill>
                <a:schemeClr val="tx1"/>
              </a:solidFill>
            </a:endParaRPr>
          </a:p>
        </p:txBody>
      </p:sp>
      <p:sp>
        <p:nvSpPr>
          <p:cNvPr id="4" name="Title 1"/>
          <p:cNvSpPr>
            <a:spLocks noGrp="1"/>
          </p:cNvSpPr>
          <p:nvPr>
            <p:ph type="title"/>
          </p:nvPr>
        </p:nvSpPr>
        <p:spPr>
          <a:xfrm>
            <a:off x="0" y="0"/>
            <a:ext cx="8077200" cy="533400"/>
          </a:xfrm>
        </p:spPr>
        <p:txBody>
          <a:bodyPr>
            <a:noAutofit/>
          </a:bodyPr>
          <a:lstStyle/>
          <a:p>
            <a:r>
              <a:rPr lang="en-US" sz="2400"/>
              <a:t>Đại sư liên trì khuyên giới sát, phóng sanh (2)</a:t>
            </a:r>
          </a:p>
        </p:txBody>
      </p:sp>
    </p:spTree>
    <p:extLst>
      <p:ext uri="{BB962C8B-B14F-4D97-AF65-F5344CB8AC3E}">
        <p14:creationId xmlns:p14="http://schemas.microsoft.com/office/powerpoint/2010/main" val="21028880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62000"/>
            <a:ext cx="8153400" cy="6096000"/>
          </a:xfrm>
        </p:spPr>
        <p:txBody>
          <a:bodyPr>
            <a:noAutofit/>
          </a:bodyPr>
          <a:lstStyle/>
          <a:p>
            <a:pPr marL="0" lvl="1" indent="0" algn="just">
              <a:spcBef>
                <a:spcPts val="600"/>
              </a:spcBef>
              <a:spcAft>
                <a:spcPts val="600"/>
              </a:spcAft>
              <a:buClr>
                <a:schemeClr val="tx2"/>
              </a:buClr>
              <a:buSzPct val="73000"/>
              <a:buNone/>
            </a:pPr>
            <a:r>
              <a:rPr lang="en-US" b="1">
                <a:solidFill>
                  <a:srgbClr val="0000FF"/>
                </a:solidFill>
                <a:latin typeface="Arial" pitchFamily="34" charset="0"/>
                <a:cs typeface="Arial" pitchFamily="34" charset="0"/>
              </a:rPr>
              <a:t>Bẩy công việc không được sát sanh </a:t>
            </a:r>
            <a:r>
              <a:rPr lang="en-US">
                <a:solidFill>
                  <a:srgbClr val="0000FF"/>
                </a:solidFill>
                <a:latin typeface="Arial" pitchFamily="34" charset="0"/>
                <a:cs typeface="Arial" pitchFamily="34" charset="0"/>
              </a:rPr>
              <a:t>(tiếp)</a:t>
            </a:r>
          </a:p>
          <a:p>
            <a:pPr marL="0" indent="0" algn="just">
              <a:spcAft>
                <a:spcPts val="600"/>
              </a:spcAft>
              <a:buNone/>
            </a:pPr>
            <a:r>
              <a:rPr lang="vi-VN" sz="2300" b="1">
                <a:solidFill>
                  <a:srgbClr val="FF0000"/>
                </a:solidFill>
                <a:latin typeface="Arial" pitchFamily="34" charset="0"/>
                <a:cs typeface="Arial" pitchFamily="34" charset="0"/>
              </a:rPr>
              <a:t>7. Buôn bán sinh sống không đư</a:t>
            </a:r>
            <a:r>
              <a:rPr lang="en-US" sz="2300" b="1">
                <a:solidFill>
                  <a:srgbClr val="FF0000"/>
                </a:solidFill>
                <a:latin typeface="Arial" pitchFamily="34" charset="0"/>
                <a:cs typeface="Arial" pitchFamily="34" charset="0"/>
              </a:rPr>
              <a:t>ợ</a:t>
            </a:r>
            <a:r>
              <a:rPr lang="vi-VN" sz="2300" b="1">
                <a:solidFill>
                  <a:srgbClr val="FF0000"/>
                </a:solidFill>
                <a:latin typeface="Arial" pitchFamily="34" charset="0"/>
                <a:cs typeface="Arial" pitchFamily="34" charset="0"/>
              </a:rPr>
              <a:t>c sát sinh </a:t>
            </a:r>
            <a:endParaRPr lang="en-US" sz="2300" b="1">
              <a:solidFill>
                <a:srgbClr val="FF0000"/>
              </a:solidFill>
              <a:latin typeface="Arial" pitchFamily="34" charset="0"/>
              <a:cs typeface="Arial" pitchFamily="34" charset="0"/>
            </a:endParaRPr>
          </a:p>
          <a:p>
            <a:pPr algn="just">
              <a:spcAft>
                <a:spcPts val="600"/>
              </a:spcAft>
              <a:buFont typeface="Wingdings" pitchFamily="2" charset="2"/>
              <a:buChar char="§"/>
            </a:pPr>
            <a:r>
              <a:rPr lang="vi-VN" sz="2300">
                <a:latin typeface="Arial" pitchFamily="34" charset="0"/>
                <a:cs typeface="Arial" pitchFamily="34" charset="0"/>
              </a:rPr>
              <a:t>Phàm là con người ai cũng phải vì cơm ăn áo mặc. Hoặc phải đi săn bắt, hoặc phải xuống nước bắt cá, mò tôm, hoặc phải giết trâu, bò, lợn, chó... cũng chỉ vì kế sinh nhai. </a:t>
            </a:r>
            <a:endParaRPr lang="en-US" sz="2300">
              <a:latin typeface="Arial" pitchFamily="34" charset="0"/>
              <a:cs typeface="Arial" pitchFamily="34" charset="0"/>
            </a:endParaRPr>
          </a:p>
          <a:p>
            <a:pPr algn="just">
              <a:spcAft>
                <a:spcPts val="600"/>
              </a:spcAft>
              <a:buFont typeface="Wingdings" pitchFamily="2" charset="2"/>
              <a:buChar char="§"/>
            </a:pPr>
            <a:r>
              <a:rPr lang="vi-VN" sz="2300">
                <a:latin typeface="Arial" pitchFamily="34" charset="0"/>
                <a:cs typeface="Arial" pitchFamily="34" charset="0"/>
              </a:rPr>
              <a:t>Nhưng xét lại, những người không làm các nghề này cũng vẫn có cơm ăn áo mặc, đâu vì thế mà phải chết đói chết rét? Làm nghề sát sinh ắt sẽ chịu quả báo bị giết hại.</a:t>
            </a:r>
            <a:endParaRPr lang="en-US" sz="2300">
              <a:latin typeface="Arial" pitchFamily="34" charset="0"/>
              <a:cs typeface="Arial" pitchFamily="34" charset="0"/>
            </a:endParaRPr>
          </a:p>
          <a:p>
            <a:pPr algn="just">
              <a:spcAft>
                <a:spcPts val="600"/>
              </a:spcAft>
              <a:buFont typeface="Wingdings" pitchFamily="2" charset="2"/>
              <a:buChar char="§"/>
            </a:pPr>
            <a:r>
              <a:rPr lang="vi-VN" sz="2300">
                <a:latin typeface="Arial" pitchFamily="34" charset="0"/>
                <a:cs typeface="Arial" pitchFamily="34" charset="0"/>
              </a:rPr>
              <a:t>Lấy việc giết hại mà được giàu có thì trăm người chẳng có lấy một! Ngược lại còn phải chịu ác báo trong nay mai, không có gì nguy hại hơn thế. Sao không cố gắng thay đổi nghề nghiệp, chọn những cách sinh nhai hiền lành chẳng phải tốt hơn sao? </a:t>
            </a:r>
            <a:endParaRPr lang="en-US" sz="2300">
              <a:latin typeface="Arial" pitchFamily="34" charset="0"/>
              <a:cs typeface="Arial" pitchFamily="34" charset="0"/>
            </a:endParaRPr>
          </a:p>
          <a:p>
            <a:pPr marL="0" indent="0" algn="just">
              <a:spcAft>
                <a:spcPts val="600"/>
              </a:spcAft>
              <a:buNone/>
            </a:pPr>
            <a:endParaRPr lang="en-US" sz="2300">
              <a:latin typeface="Arial" pitchFamily="34" charset="0"/>
              <a:cs typeface="Arial" pitchFamily="34" charset="0"/>
            </a:endParaRPr>
          </a:p>
        </p:txBody>
      </p:sp>
      <p:sp>
        <p:nvSpPr>
          <p:cNvPr id="4" name="Title 1"/>
          <p:cNvSpPr>
            <a:spLocks noGrp="1"/>
          </p:cNvSpPr>
          <p:nvPr>
            <p:ph type="title"/>
          </p:nvPr>
        </p:nvSpPr>
        <p:spPr>
          <a:xfrm>
            <a:off x="0" y="0"/>
            <a:ext cx="8077200" cy="533400"/>
          </a:xfrm>
        </p:spPr>
        <p:txBody>
          <a:bodyPr>
            <a:noAutofit/>
          </a:bodyPr>
          <a:lstStyle/>
          <a:p>
            <a:r>
              <a:rPr lang="en-US" sz="2400"/>
              <a:t>Đại sư liên trì khuyên giới sát phóng sanh (3)</a:t>
            </a:r>
          </a:p>
        </p:txBody>
      </p:sp>
    </p:spTree>
    <p:extLst>
      <p:ext uri="{BB962C8B-B14F-4D97-AF65-F5344CB8AC3E}">
        <p14:creationId xmlns:p14="http://schemas.microsoft.com/office/powerpoint/2010/main" val="21028880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55" y="34636"/>
            <a:ext cx="8153400" cy="609600"/>
          </a:xfrm>
        </p:spPr>
        <p:txBody>
          <a:bodyPr>
            <a:normAutofit/>
          </a:bodyPr>
          <a:lstStyle/>
          <a:p>
            <a:pPr algn="ctr">
              <a:lnSpc>
                <a:spcPct val="150000"/>
              </a:lnSpc>
            </a:pPr>
            <a:r>
              <a:rPr lang="en-US" sz="2800">
                <a:solidFill>
                  <a:srgbClr val="00B0F0"/>
                </a:solidFill>
              </a:rPr>
              <a:t>trích: Kinh Địa tạng bồ tát bổn nguyện</a:t>
            </a:r>
          </a:p>
        </p:txBody>
      </p:sp>
      <p:sp>
        <p:nvSpPr>
          <p:cNvPr id="3" name="Content Placeholder 2"/>
          <p:cNvSpPr>
            <a:spLocks noGrp="1"/>
          </p:cNvSpPr>
          <p:nvPr>
            <p:ph idx="1"/>
          </p:nvPr>
        </p:nvSpPr>
        <p:spPr>
          <a:xfrm>
            <a:off x="0" y="942105"/>
            <a:ext cx="8153400" cy="5915895"/>
          </a:xfrm>
        </p:spPr>
        <p:txBody>
          <a:bodyPr>
            <a:normAutofit/>
          </a:bodyPr>
          <a:lstStyle/>
          <a:p>
            <a:pPr marL="0" indent="0" algn="just">
              <a:spcAft>
                <a:spcPts val="600"/>
              </a:spcAft>
              <a:buNone/>
            </a:pPr>
            <a:r>
              <a:rPr lang="en-US" sz="2400" b="1">
                <a:solidFill>
                  <a:srgbClr val="FF0000"/>
                </a:solidFill>
              </a:rPr>
              <a:t>1. Nhân quả hiện đời với người sát sanh</a:t>
            </a:r>
          </a:p>
          <a:p>
            <a:pPr algn="just">
              <a:spcAft>
                <a:spcPts val="600"/>
              </a:spcAft>
            </a:pPr>
            <a:r>
              <a:rPr lang="en-US" sz="2400" b="1"/>
              <a:t>“…Nếu gặp kẻ săn bắn buông lung, thì dạy rõ quả báo kinh cuồng, mất mạng.</a:t>
            </a:r>
            <a:endParaRPr lang="en-US" sz="2400"/>
          </a:p>
          <a:p>
            <a:pPr algn="just">
              <a:spcAft>
                <a:spcPts val="600"/>
              </a:spcAft>
            </a:pPr>
            <a:r>
              <a:rPr lang="en-US" sz="2400" b="1"/>
              <a:t>Nếu gặp kẻ ngỗ nghịch với cha mẹ, thì dạy rõ quả báo trời đất đánh chết.</a:t>
            </a:r>
            <a:endParaRPr lang="en-US" sz="2400"/>
          </a:p>
          <a:p>
            <a:pPr algn="just">
              <a:spcAft>
                <a:spcPts val="600"/>
              </a:spcAft>
            </a:pPr>
            <a:r>
              <a:rPr lang="en-US" sz="2400" b="1"/>
              <a:t>Nếu gặp kẻ đốt núi rừng cây cối, thì dạy rõ quả báo cuồng mê đến chết.</a:t>
            </a:r>
            <a:endParaRPr lang="en-US" sz="2400"/>
          </a:p>
          <a:p>
            <a:pPr algn="just">
              <a:spcAft>
                <a:spcPts val="600"/>
              </a:spcAft>
            </a:pPr>
            <a:r>
              <a:rPr lang="en-US" sz="2400" b="1"/>
              <a:t>Nếu gặp kẻ đặt lưới, giăng bẫy để bắt các sinh vật còn non yếu, thì dạy rõ quả báo cốt nhục chia lìa.</a:t>
            </a:r>
            <a:endParaRPr lang="en-US" sz="2400"/>
          </a:p>
          <a:p>
            <a:pPr algn="just">
              <a:spcAft>
                <a:spcPts val="600"/>
              </a:spcAft>
            </a:pPr>
            <a:r>
              <a:rPr lang="en-US" sz="2400" b="1"/>
              <a:t>Nếu gặp kẻ làm bỏng, đốt, chém, chặt, hoặc đả thương sinh vật, thì dạy rõ quả báo phải luân hồi đền trả lẫn nhau…”</a:t>
            </a:r>
            <a:endParaRPr lang="en-US" sz="2400"/>
          </a:p>
          <a:p>
            <a:pPr algn="just">
              <a:spcAft>
                <a:spcPts val="600"/>
              </a:spcAft>
            </a:pPr>
            <a:endParaRPr lang="en-US" sz="2400"/>
          </a:p>
        </p:txBody>
      </p:sp>
    </p:spTree>
    <p:extLst>
      <p:ext uri="{BB962C8B-B14F-4D97-AF65-F5344CB8AC3E}">
        <p14:creationId xmlns:p14="http://schemas.microsoft.com/office/powerpoint/2010/main" val="341546561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811</TotalTime>
  <Words>3787</Words>
  <Application>Microsoft Office PowerPoint</Application>
  <PresentationFormat>On-screen Show (4:3)</PresentationFormat>
  <Paragraphs>228</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Trebuchet MS</vt:lpstr>
      <vt:lpstr>Wingdings</vt:lpstr>
      <vt:lpstr>Wingdings 2</vt:lpstr>
      <vt:lpstr>Opulent</vt:lpstr>
      <vt:lpstr>  SÁT SANH  VÀ  PHÓNG SANH</vt:lpstr>
      <vt:lpstr>Sát sinh – phóng sanh - quả báo</vt:lpstr>
      <vt:lpstr>Sát sinh – phóng sanh - quả báo</vt:lpstr>
      <vt:lpstr>Sát sinh – phóng sanh - quả báo</vt:lpstr>
      <vt:lpstr>Công đức phóng sanh</vt:lpstr>
      <vt:lpstr>Đại sư liên trì khuyên giới sát, phóng sanh</vt:lpstr>
      <vt:lpstr>Đại sư liên trì khuyên giới sát, phóng sanh (2)</vt:lpstr>
      <vt:lpstr>Đại sư liên trì khuyên giới sát phóng sanh (3)</vt:lpstr>
      <vt:lpstr>trích: Kinh Địa tạng bồ tát bổn nguyện</vt:lpstr>
      <vt:lpstr> </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Đại sư liên trì khuyên giới sát phóng sanh</vt:lpstr>
      <vt:lpstr>Phật dạy phóng sanh</vt:lpstr>
      <vt:lpstr>Quả báo sát sanh, PHƯỚC BÁO PHÓNG SANH</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AutoBVT</dc:creator>
  <cp:lastModifiedBy>Nguyen Thi Thu</cp:lastModifiedBy>
  <cp:revision>40</cp:revision>
  <dcterms:created xsi:type="dcterms:W3CDTF">2017-08-25T13:07:21Z</dcterms:created>
  <dcterms:modified xsi:type="dcterms:W3CDTF">2018-08-18T12:05:49Z</dcterms:modified>
</cp:coreProperties>
</file>